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321" r:id="rId2"/>
    <p:sldId id="329" r:id="rId3"/>
    <p:sldId id="330" r:id="rId4"/>
    <p:sldId id="331" r:id="rId5"/>
    <p:sldId id="332" r:id="rId6"/>
    <p:sldId id="328" r:id="rId7"/>
    <p:sldId id="326" r:id="rId8"/>
    <p:sldId id="345" r:id="rId9"/>
    <p:sldId id="327" r:id="rId10"/>
    <p:sldId id="333" r:id="rId11"/>
    <p:sldId id="334" r:id="rId12"/>
    <p:sldId id="335" r:id="rId13"/>
    <p:sldId id="336" r:id="rId14"/>
    <p:sldId id="337" r:id="rId15"/>
    <p:sldId id="338" r:id="rId16"/>
    <p:sldId id="339" r:id="rId17"/>
    <p:sldId id="340" r:id="rId18"/>
    <p:sldId id="341" r:id="rId19"/>
    <p:sldId id="342" r:id="rId20"/>
    <p:sldId id="343" r:id="rId21"/>
    <p:sldId id="346" r:id="rId22"/>
    <p:sldId id="347" r:id="rId23"/>
    <p:sldId id="348" r:id="rId24"/>
    <p:sldId id="349" r:id="rId25"/>
    <p:sldId id="275" r:id="rId2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92F"/>
    <a:srgbClr val="18427B"/>
    <a:srgbClr val="00779A"/>
    <a:srgbClr val="5353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33" autoAdjust="0"/>
    <p:restoredTop sz="72263" autoAdjust="0"/>
  </p:normalViewPr>
  <p:slideViewPr>
    <p:cSldViewPr snapToObjects="1">
      <p:cViewPr>
        <p:scale>
          <a:sx n="42" d="100"/>
          <a:sy n="42" d="100"/>
        </p:scale>
        <p:origin x="-3936" y="-9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100" d="100"/>
          <a:sy n="100" d="100"/>
        </p:scale>
        <p:origin x="883" y="-339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5137DF8-9159-7040-8017-77FB84F163CA}" type="datetimeFigureOut">
              <a:rPr lang="en-US" smtClean="0"/>
              <a:pPr/>
              <a:t>4/27/2015</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l-BE" smtClean="0"/>
              <a:t>Click to edit Master text styles</a:t>
            </a:r>
          </a:p>
          <a:p>
            <a:pPr lvl="1"/>
            <a:r>
              <a:rPr lang="nl-BE" smtClean="0"/>
              <a:t>Second level</a:t>
            </a:r>
          </a:p>
          <a:p>
            <a:pPr lvl="2"/>
            <a:r>
              <a:rPr lang="nl-BE" smtClean="0"/>
              <a:t>Third level</a:t>
            </a:r>
          </a:p>
          <a:p>
            <a:pPr lvl="3"/>
            <a:r>
              <a:rPr lang="nl-BE" smtClean="0"/>
              <a:t>Fourth level</a:t>
            </a:r>
          </a:p>
          <a:p>
            <a:pPr lvl="4"/>
            <a:r>
              <a:rPr lang="nl-BE"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B9E45C3-1686-5C41-94A9-35A808091795}" type="slidenum">
              <a:rPr lang="en-US" smtClean="0"/>
              <a:pPr/>
              <a:t>‹#›</a:t>
            </a:fld>
            <a:endParaRPr lang="en-US" dirty="0"/>
          </a:p>
        </p:txBody>
      </p:sp>
    </p:spTree>
    <p:extLst>
      <p:ext uri="{BB962C8B-B14F-4D97-AF65-F5344CB8AC3E}">
        <p14:creationId xmlns:p14="http://schemas.microsoft.com/office/powerpoint/2010/main" val="16584868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a:lstStyle/>
          <a:p>
            <a:pPr eaLnBrk="1" hangingPunct="1">
              <a:spcBef>
                <a:spcPct val="0"/>
              </a:spcBef>
            </a:pPr>
            <a:endParaRPr lang="fr-BE" sz="1800" dirty="0" smtClean="0">
              <a:latin typeface="Arial" charset="0"/>
              <a:cs typeface="Arial" charset="0"/>
            </a:endParaRPr>
          </a:p>
        </p:txBody>
      </p:sp>
      <p:sp>
        <p:nvSpPr>
          <p:cNvPr id="8196" name="Slide Number Placeholder 3"/>
          <p:cNvSpPr>
            <a:spLocks noGrp="1"/>
          </p:cNvSpPr>
          <p:nvPr>
            <p:ph type="sldNum" sz="quarter" idx="5"/>
          </p:nvPr>
        </p:nvSpPr>
        <p:spPr bwMode="auto">
          <a:noFill/>
          <a:ln>
            <a:miter lim="800000"/>
            <a:headEnd/>
            <a:tailEnd/>
          </a:ln>
        </p:spPr>
        <p:txBody>
          <a:bodyPr/>
          <a:lstStyle/>
          <a:p>
            <a:fld id="{B2A72F62-DB2C-441C-8DEB-D107A975FAD7}" type="slidenum">
              <a:rPr lang="en-US" smtClean="0"/>
              <a:pPr/>
              <a:t>1</a:t>
            </a:fld>
            <a:endParaRPr lang="en-US" dirty="0" smtClean="0"/>
          </a:p>
        </p:txBody>
      </p:sp>
    </p:spTree>
    <p:extLst>
      <p:ext uri="{BB962C8B-B14F-4D97-AF65-F5344CB8AC3E}">
        <p14:creationId xmlns:p14="http://schemas.microsoft.com/office/powerpoint/2010/main" val="1446145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noAutofit/>
          </a:bodyPr>
          <a:lstStyle/>
          <a:p>
            <a:endParaRPr lang="fr-BE" sz="1400" dirty="0" smtClean="0">
              <a:latin typeface="Arial" panose="020B0604020202020204" pitchFamily="34" charset="0"/>
              <a:cs typeface="Arial" panose="020B0604020202020204" pitchFamily="34" charset="0"/>
            </a:endParaRPr>
          </a:p>
        </p:txBody>
      </p:sp>
      <p:sp>
        <p:nvSpPr>
          <p:cNvPr id="9220" name="Slide Number Placeholder 3"/>
          <p:cNvSpPr>
            <a:spLocks noGrp="1"/>
          </p:cNvSpPr>
          <p:nvPr>
            <p:ph type="sldNum" sz="quarter" idx="5"/>
          </p:nvPr>
        </p:nvSpPr>
        <p:spPr bwMode="auto">
          <a:noFill/>
          <a:ln>
            <a:miter lim="800000"/>
            <a:headEnd/>
            <a:tailEnd/>
          </a:ln>
        </p:spPr>
        <p:txBody>
          <a:bodyPr/>
          <a:lstStyle/>
          <a:p>
            <a:fld id="{98D9752A-C29E-4C2D-98F5-3E1D6CD4BD22}" type="slidenum">
              <a:rPr lang="en-US" smtClean="0"/>
              <a:pPr/>
              <a:t>16</a:t>
            </a:fld>
            <a:endParaRPr lang="en-US" smtClean="0"/>
          </a:p>
        </p:txBody>
      </p:sp>
    </p:spTree>
    <p:extLst>
      <p:ext uri="{BB962C8B-B14F-4D97-AF65-F5344CB8AC3E}">
        <p14:creationId xmlns:p14="http://schemas.microsoft.com/office/powerpoint/2010/main" val="3106654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10"/>
          </p:nvPr>
        </p:nvSpPr>
        <p:spPr/>
        <p:txBody>
          <a:bodyPr/>
          <a:lstStyle/>
          <a:p>
            <a:fld id="{1B9E45C3-1686-5C41-94A9-35A808091795}" type="slidenum">
              <a:rPr lang="en-US" smtClean="0"/>
              <a:pPr/>
              <a:t>20</a:t>
            </a:fld>
            <a:endParaRPr lang="en-US" dirty="0"/>
          </a:p>
        </p:txBody>
      </p:sp>
    </p:spTree>
    <p:extLst>
      <p:ext uri="{BB962C8B-B14F-4D97-AF65-F5344CB8AC3E}">
        <p14:creationId xmlns:p14="http://schemas.microsoft.com/office/powerpoint/2010/main" val="1616444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normAutofit/>
          </a:bodyPr>
          <a:lstStyle/>
          <a:p>
            <a:pPr>
              <a:spcBef>
                <a:spcPct val="0"/>
              </a:spcBef>
            </a:pPr>
            <a:endParaRPr lang="en-US" sz="1200" dirty="0" smtClean="0">
              <a:latin typeface="Arial" panose="020B0604020202020204" pitchFamily="34" charset="0"/>
              <a:cs typeface="Arial" panose="020B0604020202020204" pitchFamily="34" charset="0"/>
            </a:endParaRPr>
          </a:p>
        </p:txBody>
      </p:sp>
      <p:sp>
        <p:nvSpPr>
          <p:cNvPr id="9220" name="Slide Number Placeholder 3"/>
          <p:cNvSpPr>
            <a:spLocks noGrp="1"/>
          </p:cNvSpPr>
          <p:nvPr>
            <p:ph type="sldNum" sz="quarter" idx="5"/>
          </p:nvPr>
        </p:nvSpPr>
        <p:spPr bwMode="auto">
          <a:noFill/>
          <a:ln>
            <a:miter lim="800000"/>
            <a:headEnd/>
            <a:tailEnd/>
          </a:ln>
        </p:spPr>
        <p:txBody>
          <a:bodyPr/>
          <a:lstStyle/>
          <a:p>
            <a:fld id="{98D9752A-C29E-4C2D-98F5-3E1D6CD4BD22}" type="slidenum">
              <a:rPr lang="en-US" smtClean="0"/>
              <a:pPr/>
              <a:t>21</a:t>
            </a:fld>
            <a:endParaRPr lang="en-US" smtClean="0"/>
          </a:p>
        </p:txBody>
      </p:sp>
    </p:spTree>
    <p:extLst>
      <p:ext uri="{BB962C8B-B14F-4D97-AF65-F5344CB8AC3E}">
        <p14:creationId xmlns:p14="http://schemas.microsoft.com/office/powerpoint/2010/main" val="2536656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normAutofit/>
          </a:bodyPr>
          <a:lstStyle/>
          <a:p>
            <a:pPr>
              <a:spcBef>
                <a:spcPct val="0"/>
              </a:spcBef>
            </a:pPr>
            <a:endParaRPr lang="en-US" sz="1800" dirty="0">
              <a:latin typeface="Arial" charset="0"/>
              <a:cs typeface="Arial" charset="0"/>
            </a:endParaRPr>
          </a:p>
        </p:txBody>
      </p:sp>
      <p:sp>
        <p:nvSpPr>
          <p:cNvPr id="9220" name="Slide Number Placeholder 3"/>
          <p:cNvSpPr>
            <a:spLocks noGrp="1"/>
          </p:cNvSpPr>
          <p:nvPr>
            <p:ph type="sldNum" sz="quarter" idx="5"/>
          </p:nvPr>
        </p:nvSpPr>
        <p:spPr bwMode="auto">
          <a:noFill/>
          <a:ln>
            <a:miter lim="800000"/>
            <a:headEnd/>
            <a:tailEnd/>
          </a:ln>
        </p:spPr>
        <p:txBody>
          <a:bodyPr/>
          <a:lstStyle/>
          <a:p>
            <a:fld id="{98D9752A-C29E-4C2D-98F5-3E1D6CD4BD22}" type="slidenum">
              <a:rPr lang="en-US" smtClean="0"/>
              <a:pPr/>
              <a:t>22</a:t>
            </a:fld>
            <a:endParaRPr lang="en-US" smtClean="0"/>
          </a:p>
        </p:txBody>
      </p:sp>
    </p:spTree>
    <p:extLst>
      <p:ext uri="{BB962C8B-B14F-4D97-AF65-F5344CB8AC3E}">
        <p14:creationId xmlns:p14="http://schemas.microsoft.com/office/powerpoint/2010/main" val="841795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normAutofit/>
          </a:bodyPr>
          <a:lstStyle/>
          <a:p>
            <a:endParaRPr lang="en-US" sz="1800" dirty="0" smtClean="0">
              <a:latin typeface="Arial" panose="020B0604020202020204" pitchFamily="34" charset="0"/>
              <a:cs typeface="Arial" panose="020B0604020202020204" pitchFamily="34" charset="0"/>
            </a:endParaRPr>
          </a:p>
        </p:txBody>
      </p:sp>
      <p:sp>
        <p:nvSpPr>
          <p:cNvPr id="9220" name="Slide Number Placeholder 3"/>
          <p:cNvSpPr>
            <a:spLocks noGrp="1"/>
          </p:cNvSpPr>
          <p:nvPr>
            <p:ph type="sldNum" sz="quarter" idx="5"/>
          </p:nvPr>
        </p:nvSpPr>
        <p:spPr bwMode="auto">
          <a:noFill/>
          <a:ln>
            <a:miter lim="800000"/>
            <a:headEnd/>
            <a:tailEnd/>
          </a:ln>
        </p:spPr>
        <p:txBody>
          <a:bodyPr/>
          <a:lstStyle/>
          <a:p>
            <a:fld id="{98D9752A-C29E-4C2D-98F5-3E1D6CD4BD22}" type="slidenum">
              <a:rPr lang="en-US" smtClean="0"/>
              <a:pPr/>
              <a:t>23</a:t>
            </a:fld>
            <a:endParaRPr lang="en-US" smtClean="0"/>
          </a:p>
        </p:txBody>
      </p:sp>
    </p:spTree>
    <p:extLst>
      <p:ext uri="{BB962C8B-B14F-4D97-AF65-F5344CB8AC3E}">
        <p14:creationId xmlns:p14="http://schemas.microsoft.com/office/powerpoint/2010/main" val="2980877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noChangeArrowheads="1"/>
          </p:cNvSpPr>
          <p:nvPr>
            <p:ph type="sldNum" sz="quarter" idx="5"/>
          </p:nvPr>
        </p:nvSpPr>
        <p:spPr/>
        <p:txBody>
          <a:bodyPr/>
          <a:lstStyle/>
          <a:p>
            <a:pPr>
              <a:defRPr/>
            </a:pPr>
            <a:fld id="{E105F961-628D-496B-ABD4-738E0F28C9E2}" type="slidenum">
              <a:rPr lang="en-US"/>
              <a:pPr>
                <a:defRPr/>
              </a:pPr>
              <a:t>25</a:t>
            </a:fld>
            <a:endParaRPr lang="en-US" dirty="0"/>
          </a:p>
        </p:txBody>
      </p:sp>
      <p:sp>
        <p:nvSpPr>
          <p:cNvPr id="25603" name="Slide Image Placeholder 1"/>
          <p:cNvSpPr>
            <a:spLocks noGrp="1" noRot="1" noChangeAspect="1" noTextEdit="1"/>
          </p:cNvSpPr>
          <p:nvPr>
            <p:ph type="sldImg"/>
          </p:nvPr>
        </p:nvSpPr>
        <p:spPr bwMode="auto">
          <a:xfrm>
            <a:off x="917575" y="744538"/>
            <a:ext cx="4962525" cy="3722687"/>
          </a:xfrm>
          <a:noFill/>
          <a:ln>
            <a:solidFill>
              <a:srgbClr val="000000"/>
            </a:solidFill>
            <a:miter lim="800000"/>
            <a:headEnd/>
            <a:tailEnd/>
          </a:ln>
        </p:spPr>
      </p:sp>
      <p:sp>
        <p:nvSpPr>
          <p:cNvPr id="25604" name="Notes Placeholder 2"/>
          <p:cNvSpPr>
            <a:spLocks noGrp="1"/>
          </p:cNvSpPr>
          <p:nvPr>
            <p:ph type="body" idx="1"/>
          </p:nvPr>
        </p:nvSpPr>
        <p:spPr bwMode="auto">
          <a:noFill/>
        </p:spPr>
        <p:txBody>
          <a:bodyPr wrap="square" lIns="93954" tIns="46977" rIns="93954" bIns="46977" numCol="1" anchor="t" anchorCtr="0" compatLnSpc="1">
            <a:prstTxWarp prst="textNoShape">
              <a:avLst/>
            </a:prstTxWarp>
          </a:bodyPr>
          <a:lstStyle/>
          <a:p>
            <a:pPr defTabSz="461963"/>
            <a:endParaRPr lang="fr-FR" dirty="0" smtClean="0"/>
          </a:p>
        </p:txBody>
      </p:sp>
      <p:sp>
        <p:nvSpPr>
          <p:cNvPr id="4" name="Slide Number Placeholder 3"/>
          <p:cNvSpPr txBox="1">
            <a:spLocks noGrp="1"/>
          </p:cNvSpPr>
          <p:nvPr/>
        </p:nvSpPr>
        <p:spPr>
          <a:xfrm>
            <a:off x="3849691" y="9429832"/>
            <a:ext cx="2946400" cy="495221"/>
          </a:xfrm>
          <a:prstGeom prst="rect">
            <a:avLst/>
          </a:prstGeom>
          <a:noFill/>
        </p:spPr>
        <p:txBody>
          <a:bodyPr lIns="93954" tIns="46977" rIns="93954" bIns="46977" anchor="b"/>
          <a:lstStyle/>
          <a:p>
            <a:pPr algn="r" defTabSz="463464" fontAlgn="auto">
              <a:spcBef>
                <a:spcPts val="0"/>
              </a:spcBef>
              <a:spcAft>
                <a:spcPts val="0"/>
              </a:spcAft>
              <a:defRPr/>
            </a:pPr>
            <a:fld id="{1F74E6C5-61BF-4B2F-8CFC-DAE1165A9CCB}" type="slidenum">
              <a:rPr lang="en-US" sz="1200">
                <a:latin typeface="+mn-lt"/>
                <a:cs typeface="Arial" charset="0"/>
              </a:rPr>
              <a:pPr algn="r" defTabSz="463464" fontAlgn="auto">
                <a:spcBef>
                  <a:spcPts val="0"/>
                </a:spcBef>
                <a:spcAft>
                  <a:spcPts val="0"/>
                </a:spcAft>
                <a:defRPr/>
              </a:pPr>
              <a:t>25</a:t>
            </a:fld>
            <a:endParaRPr lang="en-US" sz="1200" dirty="0">
              <a:latin typeface="+mn-lt"/>
              <a:cs typeface="Arial" charset="0"/>
            </a:endParaRPr>
          </a:p>
        </p:txBody>
      </p:sp>
    </p:spTree>
    <p:extLst>
      <p:ext uri="{BB962C8B-B14F-4D97-AF65-F5344CB8AC3E}">
        <p14:creationId xmlns:p14="http://schemas.microsoft.com/office/powerpoint/2010/main" val="3821783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endParaRPr lang="en-GB" dirty="0"/>
          </a:p>
        </p:txBody>
      </p:sp>
      <p:sp>
        <p:nvSpPr>
          <p:cNvPr id="4" name="Slide Number Placeholder 3"/>
          <p:cNvSpPr>
            <a:spLocks noGrp="1"/>
          </p:cNvSpPr>
          <p:nvPr>
            <p:ph type="sldNum" sz="quarter" idx="10"/>
          </p:nvPr>
        </p:nvSpPr>
        <p:spPr/>
        <p:txBody>
          <a:bodyPr/>
          <a:lstStyle/>
          <a:p>
            <a:fld id="{1B9E45C3-1686-5C41-94A9-35A808091795}" type="slidenum">
              <a:rPr lang="en-US" smtClean="0"/>
              <a:pPr/>
              <a:t>4</a:t>
            </a:fld>
            <a:endParaRPr lang="en-US" dirty="0"/>
          </a:p>
        </p:txBody>
      </p:sp>
    </p:spTree>
    <p:extLst>
      <p:ext uri="{BB962C8B-B14F-4D97-AF65-F5344CB8AC3E}">
        <p14:creationId xmlns:p14="http://schemas.microsoft.com/office/powerpoint/2010/main" val="2647365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B9E45C3-1686-5C41-94A9-35A808091795}" type="slidenum">
              <a:rPr lang="en-US" smtClean="0"/>
              <a:pPr/>
              <a:t>5</a:t>
            </a:fld>
            <a:endParaRPr lang="en-US" dirty="0"/>
          </a:p>
        </p:txBody>
      </p:sp>
    </p:spTree>
    <p:extLst>
      <p:ext uri="{BB962C8B-B14F-4D97-AF65-F5344CB8AC3E}">
        <p14:creationId xmlns:p14="http://schemas.microsoft.com/office/powerpoint/2010/main" val="182899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974725" y="355600"/>
            <a:ext cx="1920875" cy="1439863"/>
          </a:xfrm>
          <a:noFill/>
          <a:ln>
            <a:solidFill>
              <a:srgbClr val="000000"/>
            </a:solidFill>
            <a:miter lim="800000"/>
            <a:headEnd/>
            <a:tailEnd/>
          </a:ln>
        </p:spPr>
      </p:sp>
      <p:sp>
        <p:nvSpPr>
          <p:cNvPr id="10243" name="Notes Placeholder 2"/>
          <p:cNvSpPr>
            <a:spLocks noGrp="1"/>
          </p:cNvSpPr>
          <p:nvPr>
            <p:ph type="body" idx="1"/>
          </p:nvPr>
        </p:nvSpPr>
        <p:spPr bwMode="auto">
          <a:xfrm>
            <a:off x="679768" y="1938983"/>
            <a:ext cx="5438140" cy="7243157"/>
          </a:xfrm>
          <a:noFill/>
        </p:spPr>
        <p:txBody>
          <a:bodyPr>
            <a:noAutofit/>
          </a:bodyPr>
          <a:lstStyle/>
          <a:p>
            <a:pPr>
              <a:spcBef>
                <a:spcPct val="0"/>
              </a:spcBef>
            </a:pPr>
            <a:endParaRPr lang="fr-BE" sz="1000" dirty="0" smtClean="0">
              <a:latin typeface="Arial" charset="0"/>
              <a:cs typeface="Arial" charset="0"/>
            </a:endParaRPr>
          </a:p>
        </p:txBody>
      </p:sp>
      <p:sp>
        <p:nvSpPr>
          <p:cNvPr id="10244" name="Slide Number Placeholder 3"/>
          <p:cNvSpPr>
            <a:spLocks noGrp="1"/>
          </p:cNvSpPr>
          <p:nvPr>
            <p:ph type="sldNum" sz="quarter" idx="5"/>
          </p:nvPr>
        </p:nvSpPr>
        <p:spPr bwMode="auto">
          <a:noFill/>
          <a:ln>
            <a:miter lim="800000"/>
            <a:headEnd/>
            <a:tailEnd/>
          </a:ln>
        </p:spPr>
        <p:txBody>
          <a:bodyPr/>
          <a:lstStyle/>
          <a:p>
            <a:fld id="{E23BC7FD-E4DB-4A35-B20D-9AE245F46582}" type="slidenum">
              <a:rPr lang="en-US" smtClean="0"/>
              <a:pPr/>
              <a:t>7</a:t>
            </a:fld>
            <a:endParaRPr lang="en-US" dirty="0" smtClean="0"/>
          </a:p>
        </p:txBody>
      </p:sp>
    </p:spTree>
    <p:extLst>
      <p:ext uri="{BB962C8B-B14F-4D97-AF65-F5344CB8AC3E}">
        <p14:creationId xmlns:p14="http://schemas.microsoft.com/office/powerpoint/2010/main" val="1006114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a:normAutofit/>
          </a:bodyPr>
          <a:lstStyle/>
          <a:p>
            <a:pPr>
              <a:spcBef>
                <a:spcPct val="0"/>
              </a:spcBef>
            </a:pPr>
            <a:endParaRPr lang="en-GB" sz="1800" noProof="0" dirty="0" smtClean="0">
              <a:latin typeface="Arial" charset="0"/>
              <a:cs typeface="Arial" charset="0"/>
            </a:endParaRPr>
          </a:p>
        </p:txBody>
      </p:sp>
      <p:sp>
        <p:nvSpPr>
          <p:cNvPr id="10244" name="Slide Number Placeholder 3"/>
          <p:cNvSpPr>
            <a:spLocks noGrp="1"/>
          </p:cNvSpPr>
          <p:nvPr>
            <p:ph type="sldNum" sz="quarter" idx="5"/>
          </p:nvPr>
        </p:nvSpPr>
        <p:spPr bwMode="auto">
          <a:noFill/>
          <a:ln>
            <a:miter lim="800000"/>
            <a:headEnd/>
            <a:tailEnd/>
          </a:ln>
        </p:spPr>
        <p:txBody>
          <a:bodyPr/>
          <a:lstStyle/>
          <a:p>
            <a:fld id="{E23BC7FD-E4DB-4A35-B20D-9AE245F46582}" type="slidenum">
              <a:rPr lang="en-US" smtClean="0"/>
              <a:pPr/>
              <a:t>9</a:t>
            </a:fld>
            <a:endParaRPr lang="en-US" dirty="0" smtClean="0"/>
          </a:p>
        </p:txBody>
      </p:sp>
    </p:spTree>
    <p:extLst>
      <p:ext uri="{BB962C8B-B14F-4D97-AF65-F5344CB8AC3E}">
        <p14:creationId xmlns:p14="http://schemas.microsoft.com/office/powerpoint/2010/main" val="1924847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normAutofit/>
          </a:bodyPr>
          <a:lstStyle/>
          <a:p>
            <a:pPr>
              <a:spcBef>
                <a:spcPct val="0"/>
              </a:spcBef>
            </a:pPr>
            <a:endParaRPr lang="en-GB" sz="1800" dirty="0" smtClean="0">
              <a:latin typeface="Arial" charset="0"/>
              <a:cs typeface="Arial" charset="0"/>
            </a:endParaRPr>
          </a:p>
        </p:txBody>
      </p:sp>
      <p:sp>
        <p:nvSpPr>
          <p:cNvPr id="9220" name="Slide Number Placeholder 3"/>
          <p:cNvSpPr>
            <a:spLocks noGrp="1"/>
          </p:cNvSpPr>
          <p:nvPr>
            <p:ph type="sldNum" sz="quarter" idx="5"/>
          </p:nvPr>
        </p:nvSpPr>
        <p:spPr bwMode="auto">
          <a:noFill/>
          <a:ln>
            <a:miter lim="800000"/>
            <a:headEnd/>
            <a:tailEnd/>
          </a:ln>
        </p:spPr>
        <p:txBody>
          <a:bodyPr/>
          <a:lstStyle/>
          <a:p>
            <a:fld id="{98D9752A-C29E-4C2D-98F5-3E1D6CD4BD22}" type="slidenum">
              <a:rPr lang="en-US" smtClean="0"/>
              <a:pPr/>
              <a:t>11</a:t>
            </a:fld>
            <a:endParaRPr lang="en-US" smtClean="0"/>
          </a:p>
        </p:txBody>
      </p:sp>
    </p:spTree>
    <p:extLst>
      <p:ext uri="{BB962C8B-B14F-4D97-AF65-F5344CB8AC3E}">
        <p14:creationId xmlns:p14="http://schemas.microsoft.com/office/powerpoint/2010/main" val="77351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normAutofit/>
          </a:bodyPr>
          <a:lstStyle/>
          <a:p>
            <a:endParaRPr lang="fr-BE" sz="1800" dirty="0">
              <a:latin typeface="Arial" charset="0"/>
              <a:cs typeface="Arial" charset="0"/>
            </a:endParaRPr>
          </a:p>
        </p:txBody>
      </p:sp>
      <p:sp>
        <p:nvSpPr>
          <p:cNvPr id="9220" name="Slide Number Placeholder 3"/>
          <p:cNvSpPr>
            <a:spLocks noGrp="1"/>
          </p:cNvSpPr>
          <p:nvPr>
            <p:ph type="sldNum" sz="quarter" idx="5"/>
          </p:nvPr>
        </p:nvSpPr>
        <p:spPr bwMode="auto">
          <a:noFill/>
          <a:ln>
            <a:miter lim="800000"/>
            <a:headEnd/>
            <a:tailEnd/>
          </a:ln>
        </p:spPr>
        <p:txBody>
          <a:bodyPr/>
          <a:lstStyle/>
          <a:p>
            <a:fld id="{98D9752A-C29E-4C2D-98F5-3E1D6CD4BD22}" type="slidenum">
              <a:rPr lang="en-US" smtClean="0"/>
              <a:pPr/>
              <a:t>12</a:t>
            </a:fld>
            <a:endParaRPr lang="en-US" smtClean="0"/>
          </a:p>
        </p:txBody>
      </p:sp>
    </p:spTree>
    <p:extLst>
      <p:ext uri="{BB962C8B-B14F-4D97-AF65-F5344CB8AC3E}">
        <p14:creationId xmlns:p14="http://schemas.microsoft.com/office/powerpoint/2010/main" val="2069075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normAutofit/>
          </a:bodyPr>
          <a:lstStyle/>
          <a:p>
            <a:pPr>
              <a:spcBef>
                <a:spcPct val="0"/>
              </a:spcBef>
            </a:pPr>
            <a:endParaRPr lang="en-GB" sz="1800" dirty="0" smtClean="0">
              <a:latin typeface="Arial" charset="0"/>
              <a:cs typeface="Arial" charset="0"/>
            </a:endParaRPr>
          </a:p>
        </p:txBody>
      </p:sp>
      <p:sp>
        <p:nvSpPr>
          <p:cNvPr id="9220" name="Slide Number Placeholder 3"/>
          <p:cNvSpPr>
            <a:spLocks noGrp="1"/>
          </p:cNvSpPr>
          <p:nvPr>
            <p:ph type="sldNum" sz="quarter" idx="5"/>
          </p:nvPr>
        </p:nvSpPr>
        <p:spPr bwMode="auto">
          <a:noFill/>
          <a:ln>
            <a:miter lim="800000"/>
            <a:headEnd/>
            <a:tailEnd/>
          </a:ln>
        </p:spPr>
        <p:txBody>
          <a:bodyPr/>
          <a:lstStyle/>
          <a:p>
            <a:fld id="{98D9752A-C29E-4C2D-98F5-3E1D6CD4BD22}" type="slidenum">
              <a:rPr lang="en-US" smtClean="0"/>
              <a:pPr/>
              <a:t>14</a:t>
            </a:fld>
            <a:endParaRPr lang="en-US" smtClean="0"/>
          </a:p>
        </p:txBody>
      </p:sp>
    </p:spTree>
    <p:extLst>
      <p:ext uri="{BB962C8B-B14F-4D97-AF65-F5344CB8AC3E}">
        <p14:creationId xmlns:p14="http://schemas.microsoft.com/office/powerpoint/2010/main" val="3716848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a:normAutofit/>
          </a:bodyPr>
          <a:lstStyle/>
          <a:p>
            <a:endParaRPr lang="fr-BE" sz="1800" dirty="0">
              <a:latin typeface="Arial" charset="0"/>
              <a:cs typeface="Arial" charset="0"/>
            </a:endParaRPr>
          </a:p>
        </p:txBody>
      </p:sp>
      <p:sp>
        <p:nvSpPr>
          <p:cNvPr id="9220" name="Slide Number Placeholder 3"/>
          <p:cNvSpPr>
            <a:spLocks noGrp="1"/>
          </p:cNvSpPr>
          <p:nvPr>
            <p:ph type="sldNum" sz="quarter" idx="5"/>
          </p:nvPr>
        </p:nvSpPr>
        <p:spPr bwMode="auto">
          <a:noFill/>
          <a:ln>
            <a:miter lim="800000"/>
            <a:headEnd/>
            <a:tailEnd/>
          </a:ln>
        </p:spPr>
        <p:txBody>
          <a:bodyPr/>
          <a:lstStyle/>
          <a:p>
            <a:fld id="{98D9752A-C29E-4C2D-98F5-3E1D6CD4BD22}" type="slidenum">
              <a:rPr lang="en-US" smtClean="0"/>
              <a:pPr/>
              <a:t>15</a:t>
            </a:fld>
            <a:endParaRPr lang="en-US" smtClean="0"/>
          </a:p>
        </p:txBody>
      </p:sp>
    </p:spTree>
    <p:extLst>
      <p:ext uri="{BB962C8B-B14F-4D97-AF65-F5344CB8AC3E}">
        <p14:creationId xmlns:p14="http://schemas.microsoft.com/office/powerpoint/2010/main" val="2191568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page">
    <p:spTree>
      <p:nvGrpSpPr>
        <p:cNvPr id="1" name=""/>
        <p:cNvGrpSpPr/>
        <p:nvPr/>
      </p:nvGrpSpPr>
      <p:grpSpPr>
        <a:xfrm>
          <a:off x="0" y="0"/>
          <a:ext cx="0" cy="0"/>
          <a:chOff x="0" y="0"/>
          <a:chExt cx="0" cy="0"/>
        </a:xfrm>
      </p:grpSpPr>
      <p:pic>
        <p:nvPicPr>
          <p:cNvPr id="6" name="Afbeelding 5" descr="EFRAG_PPT_COVER.jpg"/>
          <p:cNvPicPr>
            <a:picLocks noChangeAspect="1"/>
          </p:cNvPicPr>
          <p:nvPr userDrawn="1"/>
        </p:nvPicPr>
        <p:blipFill>
          <a:blip r:embed="rId2"/>
          <a:stretch>
            <a:fillRect/>
          </a:stretch>
        </p:blipFill>
        <p:spPr>
          <a:xfrm>
            <a:off x="0" y="0"/>
            <a:ext cx="9144000" cy="6858000"/>
          </a:xfrm>
          <a:prstGeom prst="rect">
            <a:avLst/>
          </a:prstGeom>
        </p:spPr>
      </p:pic>
      <p:sp>
        <p:nvSpPr>
          <p:cNvPr id="3" name="Subtitle 2"/>
          <p:cNvSpPr>
            <a:spLocks noGrp="1"/>
          </p:cNvSpPr>
          <p:nvPr>
            <p:ph type="subTitle" idx="1" hasCustomPrompt="1"/>
          </p:nvPr>
        </p:nvSpPr>
        <p:spPr>
          <a:xfrm>
            <a:off x="3000364" y="5000636"/>
            <a:ext cx="5929354" cy="523220"/>
          </a:xfrm>
        </p:spPr>
        <p:txBody>
          <a:bodyPr wrap="square">
            <a:spAutoFit/>
          </a:bodyPr>
          <a:lstStyle>
            <a:lvl1pPr marL="0" indent="0" algn="l">
              <a:buNone/>
              <a:defRPr sz="2800">
                <a:solidFill>
                  <a:srgbClr val="00779A"/>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Click to </a:t>
            </a:r>
            <a:r>
              <a:rPr lang="nl-NL" dirty="0" err="1" smtClean="0"/>
              <a:t>edit</a:t>
            </a:r>
            <a:r>
              <a:rPr lang="nl-NL" dirty="0" smtClean="0"/>
              <a:t> Name of the Presenter</a:t>
            </a:r>
            <a:endParaRPr lang="en-US" dirty="0"/>
          </a:p>
        </p:txBody>
      </p:sp>
      <p:sp>
        <p:nvSpPr>
          <p:cNvPr id="10" name="Title 1"/>
          <p:cNvSpPr>
            <a:spLocks noGrp="1"/>
          </p:cNvSpPr>
          <p:nvPr>
            <p:ph type="title" hasCustomPrompt="1"/>
          </p:nvPr>
        </p:nvSpPr>
        <p:spPr>
          <a:xfrm>
            <a:off x="3000364" y="5567082"/>
            <a:ext cx="5929354" cy="324000"/>
          </a:xfrm>
        </p:spPr>
        <p:txBody>
          <a:bodyPr anchor="b"/>
          <a:lstStyle>
            <a:lvl1pPr algn="l">
              <a:defRPr sz="2000" b="0"/>
            </a:lvl1pPr>
          </a:lstStyle>
          <a:p>
            <a:r>
              <a:rPr lang="nl-BE" dirty="0" smtClean="0"/>
              <a:t>Click to </a:t>
            </a:r>
            <a:r>
              <a:rPr lang="nl-BE" dirty="0" err="1" smtClean="0"/>
              <a:t>edit</a:t>
            </a:r>
            <a:r>
              <a:rPr lang="nl-BE" dirty="0" smtClean="0"/>
              <a:t> Place of </a:t>
            </a:r>
            <a:r>
              <a:rPr lang="nl-BE" dirty="0" err="1" smtClean="0"/>
              <a:t>Presentation</a:t>
            </a:r>
            <a:endParaRPr lang="en-US" dirty="0"/>
          </a:p>
        </p:txBody>
      </p:sp>
      <p:sp>
        <p:nvSpPr>
          <p:cNvPr id="14" name="Text Placeholder 3"/>
          <p:cNvSpPr>
            <a:spLocks noGrp="1"/>
          </p:cNvSpPr>
          <p:nvPr>
            <p:ph type="body" sz="half" idx="2" hasCustomPrompt="1"/>
          </p:nvPr>
        </p:nvSpPr>
        <p:spPr>
          <a:xfrm>
            <a:off x="3000364" y="5891082"/>
            <a:ext cx="5929354" cy="324000"/>
          </a:xfrm>
        </p:spPr>
        <p:txBody>
          <a:bodyPr>
            <a:noAutofit/>
          </a:bodyPr>
          <a:lstStyle>
            <a:lvl1pPr marL="0" indent="0">
              <a:buNone/>
              <a:defRPr sz="2000" baseline="0">
                <a:solidFill>
                  <a:srgbClr val="18427B"/>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dirty="0" smtClean="0"/>
              <a:t>Click to </a:t>
            </a:r>
            <a:r>
              <a:rPr lang="nl-BE" dirty="0" err="1" smtClean="0"/>
              <a:t>edit</a:t>
            </a:r>
            <a:r>
              <a:rPr lang="nl-BE" dirty="0" smtClean="0"/>
              <a:t> Date of the </a:t>
            </a:r>
            <a:r>
              <a:rPr lang="nl-BE" dirty="0" err="1" smtClean="0"/>
              <a:t>Presentation</a:t>
            </a:r>
            <a:endParaRPr lang="nl-BE" dirty="0" smtClean="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Afbeelding 7" descr="EFRAG_PPT_TEXTPAGE.jpg"/>
          <p:cNvPicPr>
            <a:picLocks noChangeAspect="1"/>
          </p:cNvPicPr>
          <p:nvPr userDrawn="1"/>
        </p:nvPicPr>
        <p:blipFill>
          <a:blip r:embed="rId2"/>
          <a:stretch>
            <a:fillRect/>
          </a:stretch>
        </p:blipFill>
        <p:spPr>
          <a:xfrm>
            <a:off x="0" y="6281928"/>
            <a:ext cx="9144000" cy="576072"/>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3AE6B9-E7FF-4093-B259-DA357DD536A8}" type="datetime1">
              <a:rPr lang="en-US" smtClean="0"/>
              <a:t>4/27/2015</a:t>
            </a:fld>
            <a:endParaRPr lang="en-US" dirty="0"/>
          </a:p>
        </p:txBody>
      </p:sp>
      <p:sp>
        <p:nvSpPr>
          <p:cNvPr id="6" name="Footer Placeholder 5"/>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7" name="Slide Number Placeholder 6"/>
          <p:cNvSpPr>
            <a:spLocks noGrp="1"/>
          </p:cNvSpPr>
          <p:nvPr>
            <p:ph type="sldNum" sz="quarter" idx="12"/>
          </p:nvPr>
        </p:nvSpPr>
        <p:spPr/>
        <p:txBody>
          <a:bodyPr/>
          <a:lstStyle/>
          <a:p>
            <a:fld id="{CEFBDD81-1F9F-1A44-BAE5-EA9B5A3AE31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11" name="Afbeelding 10" descr="EFRAG_PPT_TITELELEMENT.png"/>
          <p:cNvPicPr>
            <a:picLocks noChangeAspect="1"/>
          </p:cNvPicPr>
          <p:nvPr userDrawn="1"/>
        </p:nvPicPr>
        <p:blipFill>
          <a:blip r:embed="rId2"/>
          <a:stretch>
            <a:fillRect/>
          </a:stretch>
        </p:blipFill>
        <p:spPr>
          <a:xfrm>
            <a:off x="1" y="0"/>
            <a:ext cx="9143998" cy="1368552"/>
          </a:xfrm>
          <a:prstGeom prst="rect">
            <a:avLst/>
          </a:prstGeom>
        </p:spPr>
      </p:pic>
      <p:pic>
        <p:nvPicPr>
          <p:cNvPr id="7" name="Afbeelding 6" descr="EFRAG_PPT_TEXTPAGE.jpg"/>
          <p:cNvPicPr>
            <a:picLocks noChangeAspect="1"/>
          </p:cNvPicPr>
          <p:nvPr userDrawn="1"/>
        </p:nvPicPr>
        <p:blipFill>
          <a:blip r:embed="rId3"/>
          <a:stretch>
            <a:fillRect/>
          </a:stretch>
        </p:blipFill>
        <p:spPr>
          <a:xfrm>
            <a:off x="0" y="6281928"/>
            <a:ext cx="9144000" cy="576072"/>
          </a:xfrm>
          <a:prstGeom prst="rect">
            <a:avLst/>
          </a:prstGeom>
        </p:spPr>
      </p:pic>
      <p:sp>
        <p:nvSpPr>
          <p:cNvPr id="3" name="Vertical Text Placeholder 2"/>
          <p:cNvSpPr>
            <a:spLocks noGrp="1"/>
          </p:cNvSpPr>
          <p:nvPr>
            <p:ph type="body" orient="vert" idx="1"/>
          </p:nvPr>
        </p:nvSpPr>
        <p:spPr>
          <a:xfrm>
            <a:off x="957266" y="1600204"/>
            <a:ext cx="7972452" cy="4525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56D9A5-FA47-441F-A12D-50A33D8CE9FD}" type="datetime1">
              <a:rPr lang="en-US" smtClean="0"/>
              <a:t>4/27/2015</a:t>
            </a:fld>
            <a:endParaRPr lang="en-US" dirty="0"/>
          </a:p>
        </p:txBody>
      </p:sp>
      <p:sp>
        <p:nvSpPr>
          <p:cNvPr id="5" name="Footer Placeholder 4"/>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6" name="Slide Number Placeholder 5"/>
          <p:cNvSpPr>
            <a:spLocks noGrp="1"/>
          </p:cNvSpPr>
          <p:nvPr>
            <p:ph type="sldNum" sz="quarter" idx="12"/>
          </p:nvPr>
        </p:nvSpPr>
        <p:spPr/>
        <p:txBody>
          <a:bodyPr/>
          <a:lstStyle/>
          <a:p>
            <a:fld id="{CEFBDD81-1F9F-1A44-BAE5-EA9B5A3AE313}" type="slidenum">
              <a:rPr lang="en-US" smtClean="0"/>
              <a:pPr/>
              <a:t>‹#›</a:t>
            </a:fld>
            <a:endParaRPr lang="en-US" dirty="0"/>
          </a:p>
        </p:txBody>
      </p:sp>
      <p:sp>
        <p:nvSpPr>
          <p:cNvPr id="12" name="Title 1"/>
          <p:cNvSpPr>
            <a:spLocks noGrp="1"/>
          </p:cNvSpPr>
          <p:nvPr>
            <p:ph type="title" hasCustomPrompt="1"/>
          </p:nvPr>
        </p:nvSpPr>
        <p:spPr>
          <a:xfrm>
            <a:off x="0" y="0"/>
            <a:ext cx="9144000" cy="1357298"/>
          </a:xfrm>
          <a:noFill/>
        </p:spPr>
        <p:txBody>
          <a:bodyPr lIns="990000" tIns="90000" bIns="306000" anchor="b" anchorCtr="0"/>
          <a:lstStyle>
            <a:lvl1pPr>
              <a:defRPr>
                <a:solidFill>
                  <a:schemeClr val="bg1"/>
                </a:solidFill>
              </a:defRPr>
            </a:lvl1pPr>
          </a:lstStyle>
          <a:p>
            <a:r>
              <a:rPr lang="nl-BE" dirty="0" smtClean="0"/>
              <a:t>Click to </a:t>
            </a:r>
            <a:r>
              <a:rPr lang="nl-BE" dirty="0" err="1" smtClean="0"/>
              <a:t>edit</a:t>
            </a:r>
            <a:r>
              <a:rPr lang="nl-BE" dirty="0" smtClean="0"/>
              <a:t> </a:t>
            </a:r>
            <a:r>
              <a:rPr lang="nl-BE" dirty="0" err="1" smtClean="0"/>
              <a:t>title</a:t>
            </a:r>
            <a:r>
              <a:rPr lang="nl-BE" dirty="0" smtClean="0"/>
              <a:t> </a:t>
            </a:r>
            <a:r>
              <a:rPr lang="nl-BE" dirty="0" err="1" smtClean="0"/>
              <a:t>style</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Afbeelding 6" descr="EFRAG_PPT_TEXTPAGE.jpg"/>
          <p:cNvPicPr>
            <a:picLocks noChangeAspect="1"/>
          </p:cNvPicPr>
          <p:nvPr userDrawn="1"/>
        </p:nvPicPr>
        <p:blipFill>
          <a:blip r:embed="rId2"/>
          <a:stretch>
            <a:fillRect/>
          </a:stretch>
        </p:blipFill>
        <p:spPr>
          <a:xfrm>
            <a:off x="0" y="6281928"/>
            <a:ext cx="9144000" cy="576072"/>
          </a:xfrm>
          <a:prstGeom prst="rect">
            <a:avLst/>
          </a:prstGeom>
        </p:spPr>
      </p:pic>
      <p:sp>
        <p:nvSpPr>
          <p:cNvPr id="2" name="Vertical Title 1"/>
          <p:cNvSpPr>
            <a:spLocks noGrp="1"/>
          </p:cNvSpPr>
          <p:nvPr>
            <p:ph type="title" orient="vert"/>
          </p:nvPr>
        </p:nvSpPr>
        <p:spPr>
          <a:xfrm>
            <a:off x="6872318" y="274642"/>
            <a:ext cx="2057400" cy="5851525"/>
          </a:xfrm>
          <a:solidFill>
            <a:srgbClr val="00779A"/>
          </a:solidFill>
        </p:spPr>
        <p:txBody>
          <a:bodyPr vert="eaVert"/>
          <a:lstStyle>
            <a:lvl1pPr>
              <a:defRPr>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957267" y="274642"/>
            <a:ext cx="5614998"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86109-8BD0-4686-92DF-8EE205BD54C9}" type="datetime1">
              <a:rPr lang="en-US" smtClean="0"/>
              <a:t>4/27/2015</a:t>
            </a:fld>
            <a:endParaRPr lang="en-US" dirty="0"/>
          </a:p>
        </p:txBody>
      </p:sp>
      <p:sp>
        <p:nvSpPr>
          <p:cNvPr id="5" name="Footer Placeholder 4"/>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6" name="Slide Number Placeholder 5"/>
          <p:cNvSpPr>
            <a:spLocks noGrp="1"/>
          </p:cNvSpPr>
          <p:nvPr>
            <p:ph type="sldNum" sz="quarter" idx="12"/>
          </p:nvPr>
        </p:nvSpPr>
        <p:spPr/>
        <p:txBody>
          <a:bodyPr/>
          <a:lstStyle/>
          <a:p>
            <a:fld id="{CEFBDD81-1F9F-1A44-BAE5-EA9B5A3AE31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Afbeelding 7" descr="EFRAG_TITELPAGE.jpg"/>
          <p:cNvPicPr>
            <a:picLocks noChangeAspect="1"/>
          </p:cNvPicPr>
          <p:nvPr userDrawn="1"/>
        </p:nvPicPr>
        <p:blipFill>
          <a:blip r:embed="rId2"/>
          <a:stretch>
            <a:fillRect/>
          </a:stretch>
        </p:blipFill>
        <p:spPr>
          <a:xfrm>
            <a:off x="0" y="3354408"/>
            <a:ext cx="9144000" cy="1103008"/>
          </a:xfrm>
          <a:prstGeom prst="rect">
            <a:avLst/>
          </a:prstGeom>
        </p:spPr>
      </p:pic>
      <p:sp>
        <p:nvSpPr>
          <p:cNvPr id="4" name="Date Placeholder 3"/>
          <p:cNvSpPr>
            <a:spLocks noGrp="1"/>
          </p:cNvSpPr>
          <p:nvPr>
            <p:ph type="dt" sz="half" idx="10"/>
          </p:nvPr>
        </p:nvSpPr>
        <p:spPr/>
        <p:txBody>
          <a:bodyPr/>
          <a:lstStyle/>
          <a:p>
            <a:fld id="{8C5B08F3-1BE2-429F-991D-BDAAB2BEEA3A}" type="datetime1">
              <a:rPr lang="en-US" smtClean="0"/>
              <a:t>4/27/2015</a:t>
            </a:fld>
            <a:endParaRPr lang="en-US" dirty="0"/>
          </a:p>
        </p:txBody>
      </p:sp>
      <p:sp>
        <p:nvSpPr>
          <p:cNvPr id="5" name="Footer Placeholder 4"/>
          <p:cNvSpPr>
            <a:spLocks noGrp="1"/>
          </p:cNvSpPr>
          <p:nvPr>
            <p:ph type="ftr" sz="quarter" idx="11"/>
          </p:nvPr>
        </p:nvSpPr>
        <p:spPr/>
        <p:txBody>
          <a:bodyPr/>
          <a:lstStyle/>
          <a:p>
            <a:r>
              <a:rPr lang="en-US" smtClean="0"/>
              <a:t>EFRAG - Endorsement advice progress report - ARC meeting 23 March 2015</a:t>
            </a:r>
            <a:endParaRPr lang="en-US" dirty="0"/>
          </a:p>
        </p:txBody>
      </p:sp>
      <p:sp>
        <p:nvSpPr>
          <p:cNvPr id="6" name="Slide Number Placeholder 5"/>
          <p:cNvSpPr>
            <a:spLocks noGrp="1"/>
          </p:cNvSpPr>
          <p:nvPr>
            <p:ph type="sldNum" sz="quarter" idx="12"/>
          </p:nvPr>
        </p:nvSpPr>
        <p:spPr/>
        <p:txBody>
          <a:bodyPr/>
          <a:lstStyle/>
          <a:p>
            <a:fld id="{CEFBDD81-1F9F-1A44-BAE5-EA9B5A3AE313}" type="slidenum">
              <a:rPr lang="en-US" smtClean="0"/>
              <a:pPr/>
              <a:t>‹#›</a:t>
            </a:fld>
            <a:endParaRPr lang="en-US" dirty="0"/>
          </a:p>
        </p:txBody>
      </p:sp>
      <p:sp>
        <p:nvSpPr>
          <p:cNvPr id="10" name="Subtitle 2"/>
          <p:cNvSpPr>
            <a:spLocks noGrp="1"/>
          </p:cNvSpPr>
          <p:nvPr>
            <p:ph type="subTitle" idx="1" hasCustomPrompt="1"/>
          </p:nvPr>
        </p:nvSpPr>
        <p:spPr>
          <a:xfrm>
            <a:off x="1571605" y="3143248"/>
            <a:ext cx="5929354" cy="677108"/>
          </a:xfrm>
        </p:spPr>
        <p:txBody>
          <a:bodyPr wrap="square">
            <a:spAutoFit/>
          </a:bodyPr>
          <a:lstStyle>
            <a:lvl1pPr marL="0" indent="0" algn="l">
              <a:buNone/>
              <a:defRPr sz="3800">
                <a:solidFill>
                  <a:srgbClr val="00779A"/>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Click to </a:t>
            </a:r>
            <a:r>
              <a:rPr lang="nl-NL" dirty="0" err="1" smtClean="0"/>
              <a:t>edit</a:t>
            </a:r>
            <a:r>
              <a:rPr lang="nl-NL" dirty="0" smtClean="0"/>
              <a:t> the </a:t>
            </a:r>
            <a:r>
              <a:rPr lang="nl-NL" dirty="0" err="1" smtClean="0"/>
              <a:t>Section</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8" name="Afbeelding 17" descr="EFRAG_PPT_TITELELEMENT.png"/>
          <p:cNvPicPr>
            <a:picLocks noChangeAspect="1"/>
          </p:cNvPicPr>
          <p:nvPr userDrawn="1"/>
        </p:nvPicPr>
        <p:blipFill>
          <a:blip r:embed="rId2"/>
          <a:stretch>
            <a:fillRect/>
          </a:stretch>
        </p:blipFill>
        <p:spPr>
          <a:xfrm>
            <a:off x="1" y="0"/>
            <a:ext cx="9143998" cy="1368552"/>
          </a:xfrm>
          <a:prstGeom prst="rect">
            <a:avLst/>
          </a:prstGeom>
        </p:spPr>
      </p:pic>
      <p:sp>
        <p:nvSpPr>
          <p:cNvPr id="2" name="Title 1"/>
          <p:cNvSpPr>
            <a:spLocks noGrp="1"/>
          </p:cNvSpPr>
          <p:nvPr>
            <p:ph type="title" hasCustomPrompt="1"/>
          </p:nvPr>
        </p:nvSpPr>
        <p:spPr>
          <a:xfrm>
            <a:off x="0" y="0"/>
            <a:ext cx="9144000" cy="1357298"/>
          </a:xfrm>
          <a:noFill/>
        </p:spPr>
        <p:txBody>
          <a:bodyPr lIns="990000" tIns="90000" bIns="306000" anchor="b" anchorCtr="0"/>
          <a:lstStyle>
            <a:lvl1pPr>
              <a:defRPr>
                <a:solidFill>
                  <a:schemeClr val="bg1"/>
                </a:solidFill>
              </a:defRPr>
            </a:lvl1pPr>
          </a:lstStyle>
          <a:p>
            <a:r>
              <a:rPr lang="nl-BE" dirty="0" smtClean="0"/>
              <a:t>Click to </a:t>
            </a:r>
            <a:r>
              <a:rPr lang="nl-BE" dirty="0" err="1" smtClean="0"/>
              <a:t>edit</a:t>
            </a:r>
            <a:r>
              <a:rPr lang="nl-BE" dirty="0" smtClean="0"/>
              <a:t> </a:t>
            </a:r>
            <a:r>
              <a:rPr lang="nl-BE" dirty="0" err="1" smtClean="0"/>
              <a:t>title</a:t>
            </a:r>
            <a:r>
              <a:rPr lang="nl-BE" dirty="0" smtClean="0"/>
              <a:t> </a:t>
            </a:r>
            <a:r>
              <a:rPr lang="nl-BE" dirty="0" err="1" smtClean="0"/>
              <a:t>style</a:t>
            </a:r>
            <a:endParaRPr lang="en-US" dirty="0"/>
          </a:p>
        </p:txBody>
      </p:sp>
      <p:pic>
        <p:nvPicPr>
          <p:cNvPr id="8" name="Afbeelding 7" descr="EFRAG_PPT_TEXTPAGE.jpg"/>
          <p:cNvPicPr>
            <a:picLocks noChangeAspect="1"/>
          </p:cNvPicPr>
          <p:nvPr userDrawn="1"/>
        </p:nvPicPr>
        <p:blipFill>
          <a:blip r:embed="rId3"/>
          <a:stretch>
            <a:fillRect/>
          </a:stretch>
        </p:blipFill>
        <p:spPr>
          <a:xfrm>
            <a:off x="0" y="6281928"/>
            <a:ext cx="9144000" cy="576072"/>
          </a:xfrm>
          <a:prstGeom prst="rect">
            <a:avLst/>
          </a:prstGeom>
        </p:spPr>
      </p:pic>
      <p:sp>
        <p:nvSpPr>
          <p:cNvPr id="3" name="Content Placeholder 2"/>
          <p:cNvSpPr>
            <a:spLocks noGrp="1"/>
          </p:cNvSpPr>
          <p:nvPr>
            <p:ph idx="1" hasCustomPrompt="1"/>
          </p:nvPr>
        </p:nvSpPr>
        <p:spPr>
          <a:xfrm>
            <a:off x="0" y="1600204"/>
            <a:ext cx="8929718" cy="4525963"/>
          </a:xfrm>
        </p:spPr>
        <p:txBody>
          <a:bodyPr lIns="990000"/>
          <a:lstStyle>
            <a:lvl1pPr>
              <a:defRPr>
                <a:solidFill>
                  <a:srgbClr val="18427B"/>
                </a:solidFill>
              </a:defRPr>
            </a:lvl1pPr>
            <a:lvl2pPr>
              <a:defRPr>
                <a:solidFill>
                  <a:srgbClr val="18427B"/>
                </a:solidFill>
              </a:defRPr>
            </a:lvl2pPr>
            <a:lvl3pPr>
              <a:defRPr>
                <a:solidFill>
                  <a:srgbClr val="18427B"/>
                </a:solidFill>
              </a:defRPr>
            </a:lvl3pPr>
            <a:lvl4pPr>
              <a:defRPr>
                <a:solidFill>
                  <a:srgbClr val="18427B"/>
                </a:solidFill>
              </a:defRPr>
            </a:lvl4pPr>
            <a:lvl5pPr>
              <a:defRPr>
                <a:solidFill>
                  <a:srgbClr val="18427B"/>
                </a:solidFill>
              </a:defRPr>
            </a:lvl5pPr>
          </a:lstStyle>
          <a:p>
            <a:pPr lvl="0"/>
            <a:r>
              <a:rPr lang="nl-BE" dirty="0" smtClean="0"/>
              <a:t>Click to </a:t>
            </a:r>
            <a:r>
              <a:rPr lang="nl-BE" dirty="0" err="1" smtClean="0"/>
              <a:t>edit</a:t>
            </a:r>
            <a:r>
              <a:rPr lang="nl-BE" dirty="0" smtClean="0"/>
              <a:t> </a:t>
            </a:r>
            <a:r>
              <a:rPr lang="nl-BE" dirty="0" err="1" smtClean="0"/>
              <a:t>text</a:t>
            </a:r>
            <a:endParaRPr lang="nl-BE" dirty="0" smtClean="0"/>
          </a:p>
          <a:p>
            <a:pPr lvl="1"/>
            <a:r>
              <a:rPr lang="nl-BE" dirty="0" err="1" smtClean="0"/>
              <a:t>Second</a:t>
            </a:r>
            <a:r>
              <a:rPr lang="nl-BE" dirty="0" smtClean="0"/>
              <a:t> level</a:t>
            </a:r>
          </a:p>
          <a:p>
            <a:pPr lvl="2"/>
            <a:r>
              <a:rPr lang="nl-BE" dirty="0" err="1" smtClean="0"/>
              <a:t>Third</a:t>
            </a:r>
            <a:r>
              <a:rPr lang="nl-BE" dirty="0" smtClean="0"/>
              <a:t> level</a:t>
            </a:r>
          </a:p>
          <a:p>
            <a:pPr lvl="3"/>
            <a:r>
              <a:rPr lang="nl-BE" dirty="0" err="1" smtClean="0"/>
              <a:t>Fourth</a:t>
            </a:r>
            <a:r>
              <a:rPr lang="nl-BE" dirty="0" smtClean="0"/>
              <a:t> level</a:t>
            </a:r>
          </a:p>
          <a:p>
            <a:pPr lvl="4"/>
            <a:r>
              <a:rPr lang="nl-BE" dirty="0" err="1" smtClean="0"/>
              <a:t>Fifth</a:t>
            </a:r>
            <a:r>
              <a:rPr lang="nl-BE" dirty="0" smtClean="0"/>
              <a:t> level</a:t>
            </a:r>
            <a:endParaRPr lang="en-US" dirty="0"/>
          </a:p>
        </p:txBody>
      </p:sp>
      <p:sp>
        <p:nvSpPr>
          <p:cNvPr id="4" name="Date Placeholder 3"/>
          <p:cNvSpPr>
            <a:spLocks noGrp="1"/>
          </p:cNvSpPr>
          <p:nvPr>
            <p:ph type="dt" sz="half" idx="10"/>
          </p:nvPr>
        </p:nvSpPr>
        <p:spPr/>
        <p:txBody>
          <a:bodyPr/>
          <a:lstStyle/>
          <a:p>
            <a:fld id="{31B0E38F-B500-4B93-B139-213C66A10DB6}" type="datetime1">
              <a:rPr lang="en-US" smtClean="0"/>
              <a:t>4/27/2015</a:t>
            </a:fld>
            <a:endParaRPr lang="en-US" dirty="0"/>
          </a:p>
        </p:txBody>
      </p:sp>
      <p:sp>
        <p:nvSpPr>
          <p:cNvPr id="5" name="Footer Placeholder 4"/>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6" name="Slide Number Placeholder 5"/>
          <p:cNvSpPr>
            <a:spLocks noGrp="1"/>
          </p:cNvSpPr>
          <p:nvPr>
            <p:ph type="sldNum" sz="quarter" idx="12"/>
          </p:nvPr>
        </p:nvSpPr>
        <p:spPr/>
        <p:txBody>
          <a:bodyPr/>
          <a:lstStyle/>
          <a:p>
            <a:fld id="{CEFBDD81-1F9F-1A44-BAE5-EA9B5A3AE313}" type="slidenum">
              <a:rPr lang="en-US" smtClean="0"/>
              <a:pPr/>
              <a:t>‹#›</a:t>
            </a:fld>
            <a:endParaRPr lang="en-US" dirty="0"/>
          </a:p>
        </p:txBody>
      </p:sp>
      <p:sp>
        <p:nvSpPr>
          <p:cNvPr id="9" name="Footer Placeholder 2"/>
          <p:cNvSpPr txBox="1">
            <a:spLocks/>
          </p:cNvSpPr>
          <p:nvPr userDrawn="1"/>
        </p:nvSpPr>
        <p:spPr bwMode="auto">
          <a:xfrm>
            <a:off x="1938318" y="5589240"/>
            <a:ext cx="4786346" cy="365125"/>
          </a:xfrm>
          <a:prstGeom prst="rect">
            <a:avLst/>
          </a:prstGeom>
          <a:noFill/>
          <a:ln>
            <a:miter lim="800000"/>
            <a:headEnd/>
            <a:tailEnd/>
          </a:ln>
        </p:spPr>
        <p:txBody>
          <a:bodyPr vert="horz" wrap="square" lIns="91440" tIns="45720" rIns="91440" bIns="45720" numCol="1" rtlCol="0" anchor="b" anchorCtr="0" compatLnSpc="1">
            <a:prstTxWarp prst="textNoShape">
              <a:avLst/>
            </a:prstTxWarp>
          </a:bodyPr>
          <a:lstStyle>
            <a:defPPr>
              <a:defRPr lang="en-US"/>
            </a:defPPr>
            <a:lvl1pPr marL="0" algn="ctr" defTabSz="457200" rtl="0" eaLnBrk="1" latinLnBrk="0" hangingPunct="1">
              <a:defRPr sz="1000" kern="1200">
                <a:solidFill>
                  <a:srgbClr val="535353"/>
                </a:solidFill>
                <a:latin typeface="Arial" pitchFamily="34" charset="0"/>
                <a:ea typeface="+mn-ea"/>
                <a:cs typeface="Arial"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base">
              <a:spcBef>
                <a:spcPct val="0"/>
              </a:spcBef>
              <a:spcAft>
                <a:spcPct val="0"/>
              </a:spcAft>
            </a:pP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pic>
        <p:nvPicPr>
          <p:cNvPr id="8" name="Afbeelding 7" descr="EFRAG_PPT_TEXTPAGE.jpg"/>
          <p:cNvPicPr>
            <a:picLocks noChangeAspect="1"/>
          </p:cNvPicPr>
          <p:nvPr userDrawn="1"/>
        </p:nvPicPr>
        <p:blipFill>
          <a:blip r:embed="rId2"/>
          <a:stretch>
            <a:fillRect/>
          </a:stretch>
        </p:blipFill>
        <p:spPr>
          <a:xfrm>
            <a:off x="0" y="6281928"/>
            <a:ext cx="9144000" cy="576072"/>
          </a:xfrm>
          <a:prstGeom prst="rect">
            <a:avLst/>
          </a:prstGeom>
        </p:spPr>
      </p:pic>
      <p:sp>
        <p:nvSpPr>
          <p:cNvPr id="3" name="Content Placeholder 2"/>
          <p:cNvSpPr>
            <a:spLocks noGrp="1"/>
          </p:cNvSpPr>
          <p:nvPr>
            <p:ph idx="1"/>
          </p:nvPr>
        </p:nvSpPr>
        <p:spPr>
          <a:xfrm>
            <a:off x="0" y="1600204"/>
            <a:ext cx="8929718" cy="4525963"/>
          </a:xfrm>
        </p:spPr>
        <p:txBody>
          <a:bodyPr lIns="9900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64B3C4-F19C-42C3-86FB-B1902B88E1C4}" type="datetime1">
              <a:rPr lang="en-US" smtClean="0"/>
              <a:t>4/27/2015</a:t>
            </a:fld>
            <a:endParaRPr lang="en-US" dirty="0"/>
          </a:p>
        </p:txBody>
      </p:sp>
      <p:sp>
        <p:nvSpPr>
          <p:cNvPr id="5" name="Footer Placeholder 4"/>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6" name="Slide Number Placeholder 5"/>
          <p:cNvSpPr>
            <a:spLocks noGrp="1"/>
          </p:cNvSpPr>
          <p:nvPr>
            <p:ph type="sldNum" sz="quarter" idx="12"/>
          </p:nvPr>
        </p:nvSpPr>
        <p:spPr/>
        <p:txBody>
          <a:bodyPr/>
          <a:lstStyle/>
          <a:p>
            <a:fld id="{CEFBDD81-1F9F-1A44-BAE5-EA9B5A3AE31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2" name="Afbeelding 11" descr="EFRAG_PPT_TITELELEMENT.png"/>
          <p:cNvPicPr>
            <a:picLocks noChangeAspect="1"/>
          </p:cNvPicPr>
          <p:nvPr userDrawn="1"/>
        </p:nvPicPr>
        <p:blipFill>
          <a:blip r:embed="rId2"/>
          <a:stretch>
            <a:fillRect/>
          </a:stretch>
        </p:blipFill>
        <p:spPr>
          <a:xfrm>
            <a:off x="1" y="0"/>
            <a:ext cx="9143998" cy="1368552"/>
          </a:xfrm>
          <a:prstGeom prst="rect">
            <a:avLst/>
          </a:prstGeom>
        </p:spPr>
      </p:pic>
      <p:pic>
        <p:nvPicPr>
          <p:cNvPr id="8" name="Afbeelding 7" descr="EFRAG_PPT_TEXTPAGE.jpg"/>
          <p:cNvPicPr>
            <a:picLocks noChangeAspect="1"/>
          </p:cNvPicPr>
          <p:nvPr userDrawn="1"/>
        </p:nvPicPr>
        <p:blipFill>
          <a:blip r:embed="rId3"/>
          <a:stretch>
            <a:fillRect/>
          </a:stretch>
        </p:blipFill>
        <p:spPr>
          <a:xfrm>
            <a:off x="0" y="6281928"/>
            <a:ext cx="9144000" cy="576072"/>
          </a:xfrm>
          <a:prstGeom prst="rect">
            <a:avLst/>
          </a:prstGeom>
        </p:spPr>
      </p:pic>
      <p:sp>
        <p:nvSpPr>
          <p:cNvPr id="3" name="Content Placeholder 2"/>
          <p:cNvSpPr>
            <a:spLocks noGrp="1"/>
          </p:cNvSpPr>
          <p:nvPr>
            <p:ph sz="half" idx="1"/>
          </p:nvPr>
        </p:nvSpPr>
        <p:spPr>
          <a:xfrm>
            <a:off x="957267" y="1600204"/>
            <a:ext cx="390048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62556"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9FE20B-E2FE-4A1D-956C-DDE44817A7CF}" type="datetime1">
              <a:rPr lang="en-US" smtClean="0"/>
              <a:t>4/27/2015</a:t>
            </a:fld>
            <a:endParaRPr lang="en-US" dirty="0"/>
          </a:p>
        </p:txBody>
      </p:sp>
      <p:sp>
        <p:nvSpPr>
          <p:cNvPr id="6" name="Footer Placeholder 5"/>
          <p:cNvSpPr>
            <a:spLocks noGrp="1"/>
          </p:cNvSpPr>
          <p:nvPr>
            <p:ph type="ftr" sz="quarter" idx="11"/>
          </p:nvPr>
        </p:nvSpPr>
        <p:spPr/>
        <p:txBody>
          <a:bodyPr/>
          <a:lstStyle/>
          <a:p>
            <a:r>
              <a:rPr lang="en-US" smtClean="0"/>
              <a:t>EFRAG - Endorsement advice progress report - ARC meeting 23 March 2015</a:t>
            </a:r>
            <a:endParaRPr lang="en-US" dirty="0"/>
          </a:p>
        </p:txBody>
      </p:sp>
      <p:sp>
        <p:nvSpPr>
          <p:cNvPr id="7" name="Slide Number Placeholder 6"/>
          <p:cNvSpPr>
            <a:spLocks noGrp="1"/>
          </p:cNvSpPr>
          <p:nvPr>
            <p:ph type="sldNum" sz="quarter" idx="12"/>
          </p:nvPr>
        </p:nvSpPr>
        <p:spPr/>
        <p:txBody>
          <a:bodyPr/>
          <a:lstStyle/>
          <a:p>
            <a:fld id="{CEFBDD81-1F9F-1A44-BAE5-EA9B5A3AE313}" type="slidenum">
              <a:rPr lang="en-US" smtClean="0"/>
              <a:pPr/>
              <a:t>‹#›</a:t>
            </a:fld>
            <a:endParaRPr lang="en-US" dirty="0"/>
          </a:p>
        </p:txBody>
      </p:sp>
      <p:sp>
        <p:nvSpPr>
          <p:cNvPr id="13" name="Title 1"/>
          <p:cNvSpPr>
            <a:spLocks noGrp="1"/>
          </p:cNvSpPr>
          <p:nvPr>
            <p:ph type="title" hasCustomPrompt="1"/>
          </p:nvPr>
        </p:nvSpPr>
        <p:spPr>
          <a:xfrm>
            <a:off x="0" y="0"/>
            <a:ext cx="9144000" cy="1357298"/>
          </a:xfrm>
          <a:noFill/>
        </p:spPr>
        <p:txBody>
          <a:bodyPr lIns="990000" tIns="90000" bIns="306000" anchor="b" anchorCtr="0"/>
          <a:lstStyle>
            <a:lvl1pPr>
              <a:defRPr>
                <a:solidFill>
                  <a:schemeClr val="bg1"/>
                </a:solidFill>
              </a:defRPr>
            </a:lvl1pPr>
          </a:lstStyle>
          <a:p>
            <a:r>
              <a:rPr lang="nl-BE" dirty="0" smtClean="0"/>
              <a:t>Click to </a:t>
            </a:r>
            <a:r>
              <a:rPr lang="nl-BE" dirty="0" err="1" smtClean="0"/>
              <a:t>edit</a:t>
            </a:r>
            <a:r>
              <a:rPr lang="nl-BE" dirty="0" smtClean="0"/>
              <a:t> </a:t>
            </a:r>
            <a:r>
              <a:rPr lang="nl-BE" dirty="0" err="1" smtClean="0"/>
              <a:t>title</a:t>
            </a:r>
            <a:r>
              <a:rPr lang="nl-BE" dirty="0" smtClean="0"/>
              <a:t> </a:t>
            </a:r>
            <a:r>
              <a:rPr lang="nl-BE" dirty="0" err="1" smtClean="0"/>
              <a:t>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4" name="Afbeelding 13" descr="EFRAG_PPT_TITELELEMENT.png"/>
          <p:cNvPicPr>
            <a:picLocks noChangeAspect="1"/>
          </p:cNvPicPr>
          <p:nvPr userDrawn="1"/>
        </p:nvPicPr>
        <p:blipFill>
          <a:blip r:embed="rId2"/>
          <a:stretch>
            <a:fillRect/>
          </a:stretch>
        </p:blipFill>
        <p:spPr>
          <a:xfrm>
            <a:off x="1" y="0"/>
            <a:ext cx="9143998" cy="1368552"/>
          </a:xfrm>
          <a:prstGeom prst="rect">
            <a:avLst/>
          </a:prstGeom>
        </p:spPr>
      </p:pic>
      <p:pic>
        <p:nvPicPr>
          <p:cNvPr id="10" name="Afbeelding 9" descr="EFRAG_PPT_TEXTPAGE.jpg"/>
          <p:cNvPicPr>
            <a:picLocks noChangeAspect="1"/>
          </p:cNvPicPr>
          <p:nvPr userDrawn="1"/>
        </p:nvPicPr>
        <p:blipFill>
          <a:blip r:embed="rId3"/>
          <a:stretch>
            <a:fillRect/>
          </a:stretch>
        </p:blipFill>
        <p:spPr>
          <a:xfrm>
            <a:off x="0" y="6281928"/>
            <a:ext cx="9144000" cy="576072"/>
          </a:xfrm>
          <a:prstGeom prst="rect">
            <a:avLst/>
          </a:prstGeom>
        </p:spPr>
      </p:pic>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2C55CD-874F-468F-A3EA-4F011B875A55}" type="datetime1">
              <a:rPr lang="en-US" smtClean="0"/>
              <a:t>4/27/2015</a:t>
            </a:fld>
            <a:endParaRPr lang="en-US" dirty="0"/>
          </a:p>
        </p:txBody>
      </p:sp>
      <p:sp>
        <p:nvSpPr>
          <p:cNvPr id="8" name="Footer Placeholder 7"/>
          <p:cNvSpPr>
            <a:spLocks noGrp="1"/>
          </p:cNvSpPr>
          <p:nvPr>
            <p:ph type="ftr" sz="quarter" idx="11"/>
          </p:nvPr>
        </p:nvSpPr>
        <p:spPr/>
        <p:txBody>
          <a:bodyPr/>
          <a:lstStyle/>
          <a:p>
            <a:r>
              <a:rPr lang="en-US" smtClean="0"/>
              <a:t>EFRAG - Endorsement advice progress report - ARC meeting 23 March 2015</a:t>
            </a:r>
            <a:endParaRPr lang="en-US" dirty="0"/>
          </a:p>
        </p:txBody>
      </p:sp>
      <p:sp>
        <p:nvSpPr>
          <p:cNvPr id="9" name="Slide Number Placeholder 8"/>
          <p:cNvSpPr>
            <a:spLocks noGrp="1"/>
          </p:cNvSpPr>
          <p:nvPr>
            <p:ph type="sldNum" sz="quarter" idx="12"/>
          </p:nvPr>
        </p:nvSpPr>
        <p:spPr/>
        <p:txBody>
          <a:bodyPr/>
          <a:lstStyle/>
          <a:p>
            <a:fld id="{CEFBDD81-1F9F-1A44-BAE5-EA9B5A3AE313}" type="slidenum">
              <a:rPr lang="en-US" smtClean="0"/>
              <a:pPr/>
              <a:t>‹#›</a:t>
            </a:fld>
            <a:endParaRPr lang="en-US" dirty="0"/>
          </a:p>
        </p:txBody>
      </p:sp>
      <p:sp>
        <p:nvSpPr>
          <p:cNvPr id="15" name="Title 1"/>
          <p:cNvSpPr>
            <a:spLocks noGrp="1"/>
          </p:cNvSpPr>
          <p:nvPr>
            <p:ph type="title" hasCustomPrompt="1"/>
          </p:nvPr>
        </p:nvSpPr>
        <p:spPr>
          <a:xfrm>
            <a:off x="0" y="0"/>
            <a:ext cx="9144000" cy="1357298"/>
          </a:xfrm>
          <a:noFill/>
        </p:spPr>
        <p:txBody>
          <a:bodyPr lIns="990000" tIns="90000" bIns="306000" anchor="b" anchorCtr="0"/>
          <a:lstStyle>
            <a:lvl1pPr>
              <a:defRPr>
                <a:solidFill>
                  <a:schemeClr val="bg1"/>
                </a:solidFill>
              </a:defRPr>
            </a:lvl1pPr>
          </a:lstStyle>
          <a:p>
            <a:r>
              <a:rPr lang="nl-BE" dirty="0" smtClean="0"/>
              <a:t>Click to </a:t>
            </a:r>
            <a:r>
              <a:rPr lang="nl-BE" dirty="0" err="1" smtClean="0"/>
              <a:t>edit</a:t>
            </a:r>
            <a:r>
              <a:rPr lang="nl-BE" dirty="0" smtClean="0"/>
              <a:t> </a:t>
            </a:r>
            <a:r>
              <a:rPr lang="nl-BE" dirty="0" err="1" smtClean="0"/>
              <a:t>title</a:t>
            </a:r>
            <a:r>
              <a:rPr lang="nl-BE" dirty="0" smtClean="0"/>
              <a:t> </a:t>
            </a:r>
            <a:r>
              <a:rPr lang="nl-BE" dirty="0" err="1" smtClean="0"/>
              <a:t>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0" name="Afbeelding 9" descr="EFRAG_PPT_TITELELEMENT.png"/>
          <p:cNvPicPr>
            <a:picLocks noChangeAspect="1"/>
          </p:cNvPicPr>
          <p:nvPr userDrawn="1"/>
        </p:nvPicPr>
        <p:blipFill>
          <a:blip r:embed="rId2"/>
          <a:stretch>
            <a:fillRect/>
          </a:stretch>
        </p:blipFill>
        <p:spPr>
          <a:xfrm>
            <a:off x="1" y="0"/>
            <a:ext cx="9143998" cy="1368552"/>
          </a:xfrm>
          <a:prstGeom prst="rect">
            <a:avLst/>
          </a:prstGeom>
        </p:spPr>
      </p:pic>
      <p:pic>
        <p:nvPicPr>
          <p:cNvPr id="6" name="Afbeelding 5" descr="EFRAG_PPT_TEXTPAGE.jpg"/>
          <p:cNvPicPr>
            <a:picLocks noChangeAspect="1"/>
          </p:cNvPicPr>
          <p:nvPr userDrawn="1"/>
        </p:nvPicPr>
        <p:blipFill>
          <a:blip r:embed="rId3"/>
          <a:stretch>
            <a:fillRect/>
          </a:stretch>
        </p:blipFill>
        <p:spPr>
          <a:xfrm>
            <a:off x="0" y="6281928"/>
            <a:ext cx="9144000" cy="576072"/>
          </a:xfrm>
          <a:prstGeom prst="rect">
            <a:avLst/>
          </a:prstGeom>
        </p:spPr>
      </p:pic>
      <p:sp>
        <p:nvSpPr>
          <p:cNvPr id="3" name="Date Placeholder 2"/>
          <p:cNvSpPr>
            <a:spLocks noGrp="1"/>
          </p:cNvSpPr>
          <p:nvPr>
            <p:ph type="dt" sz="half" idx="10"/>
          </p:nvPr>
        </p:nvSpPr>
        <p:spPr/>
        <p:txBody>
          <a:bodyPr/>
          <a:lstStyle/>
          <a:p>
            <a:fld id="{4CCB4F27-07AD-4A3E-BBC4-A092336DA4BA}" type="datetime1">
              <a:rPr lang="en-US" smtClean="0"/>
              <a:t>4/27/2015</a:t>
            </a:fld>
            <a:endParaRPr lang="en-US" dirty="0"/>
          </a:p>
        </p:txBody>
      </p:sp>
      <p:sp>
        <p:nvSpPr>
          <p:cNvPr id="4" name="Footer Placeholder 3"/>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5" name="Slide Number Placeholder 4"/>
          <p:cNvSpPr>
            <a:spLocks noGrp="1"/>
          </p:cNvSpPr>
          <p:nvPr>
            <p:ph type="sldNum" sz="quarter" idx="12"/>
          </p:nvPr>
        </p:nvSpPr>
        <p:spPr/>
        <p:txBody>
          <a:bodyPr/>
          <a:lstStyle/>
          <a:p>
            <a:fld id="{CEFBDD81-1F9F-1A44-BAE5-EA9B5A3AE313}" type="slidenum">
              <a:rPr lang="en-US" smtClean="0"/>
              <a:pPr/>
              <a:t>‹#›</a:t>
            </a:fld>
            <a:endParaRPr lang="en-US" dirty="0"/>
          </a:p>
        </p:txBody>
      </p:sp>
      <p:sp>
        <p:nvSpPr>
          <p:cNvPr id="11" name="Title 1"/>
          <p:cNvSpPr>
            <a:spLocks noGrp="1"/>
          </p:cNvSpPr>
          <p:nvPr>
            <p:ph type="title" hasCustomPrompt="1"/>
          </p:nvPr>
        </p:nvSpPr>
        <p:spPr>
          <a:xfrm>
            <a:off x="0" y="0"/>
            <a:ext cx="9144000" cy="1357298"/>
          </a:xfrm>
          <a:noFill/>
        </p:spPr>
        <p:txBody>
          <a:bodyPr lIns="990000" tIns="90000" bIns="306000" anchor="b" anchorCtr="0"/>
          <a:lstStyle>
            <a:lvl1pPr>
              <a:defRPr>
                <a:solidFill>
                  <a:schemeClr val="bg1"/>
                </a:solidFill>
              </a:defRPr>
            </a:lvl1pPr>
          </a:lstStyle>
          <a:p>
            <a:r>
              <a:rPr lang="nl-BE" dirty="0" smtClean="0"/>
              <a:t>Click to </a:t>
            </a:r>
            <a:r>
              <a:rPr lang="nl-BE" dirty="0" err="1" smtClean="0"/>
              <a:t>edit</a:t>
            </a:r>
            <a:r>
              <a:rPr lang="nl-BE" dirty="0" smtClean="0"/>
              <a:t> </a:t>
            </a:r>
            <a:r>
              <a:rPr lang="nl-BE" dirty="0" err="1" smtClean="0"/>
              <a:t>title</a:t>
            </a:r>
            <a:r>
              <a:rPr lang="nl-BE" dirty="0" smtClean="0"/>
              <a:t> </a:t>
            </a:r>
            <a:r>
              <a:rPr lang="nl-BE" dirty="0" err="1" smtClean="0"/>
              <a:t>style</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Afbeelding 4" descr="EFRAG_PPT_TEXTPAGE.jpg"/>
          <p:cNvPicPr>
            <a:picLocks noChangeAspect="1"/>
          </p:cNvPicPr>
          <p:nvPr userDrawn="1"/>
        </p:nvPicPr>
        <p:blipFill>
          <a:blip r:embed="rId2"/>
          <a:stretch>
            <a:fillRect/>
          </a:stretch>
        </p:blipFill>
        <p:spPr>
          <a:xfrm>
            <a:off x="0" y="6281928"/>
            <a:ext cx="9144000" cy="576072"/>
          </a:xfrm>
          <a:prstGeom prst="rect">
            <a:avLst/>
          </a:prstGeom>
        </p:spPr>
      </p:pic>
      <p:sp>
        <p:nvSpPr>
          <p:cNvPr id="2" name="Date Placeholder 1"/>
          <p:cNvSpPr>
            <a:spLocks noGrp="1"/>
          </p:cNvSpPr>
          <p:nvPr>
            <p:ph type="dt" sz="half" idx="10"/>
          </p:nvPr>
        </p:nvSpPr>
        <p:spPr/>
        <p:txBody>
          <a:bodyPr/>
          <a:lstStyle/>
          <a:p>
            <a:fld id="{69D1355F-B342-4263-BAB2-328344DC5F77}" type="datetime1">
              <a:rPr lang="en-US" smtClean="0"/>
              <a:t>4/27/2015</a:t>
            </a:fld>
            <a:endParaRPr lang="en-US" dirty="0"/>
          </a:p>
        </p:txBody>
      </p:sp>
      <p:sp>
        <p:nvSpPr>
          <p:cNvPr id="3" name="Footer Placeholder 2"/>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4" name="Slide Number Placeholder 3"/>
          <p:cNvSpPr>
            <a:spLocks noGrp="1"/>
          </p:cNvSpPr>
          <p:nvPr>
            <p:ph type="sldNum" sz="quarter" idx="12"/>
          </p:nvPr>
        </p:nvSpPr>
        <p:spPr/>
        <p:txBody>
          <a:bodyPr/>
          <a:lstStyle/>
          <a:p>
            <a:fld id="{CEFBDD81-1F9F-1A44-BAE5-EA9B5A3AE31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Afbeelding 7" descr="EFRAG_PPT_TEXTPAGE.jpg"/>
          <p:cNvPicPr>
            <a:picLocks noChangeAspect="1"/>
          </p:cNvPicPr>
          <p:nvPr userDrawn="1"/>
        </p:nvPicPr>
        <p:blipFill>
          <a:blip r:embed="rId2"/>
          <a:stretch>
            <a:fillRect/>
          </a:stretch>
        </p:blipFill>
        <p:spPr>
          <a:xfrm>
            <a:off x="0" y="6281928"/>
            <a:ext cx="9144000" cy="576072"/>
          </a:xfrm>
          <a:prstGeom prst="rect">
            <a:avLst/>
          </a:prstGeom>
        </p:spPr>
      </p:pic>
      <p:sp>
        <p:nvSpPr>
          <p:cNvPr id="2" name="Title 1"/>
          <p:cNvSpPr>
            <a:spLocks noGrp="1"/>
          </p:cNvSpPr>
          <p:nvPr>
            <p:ph type="title"/>
          </p:nvPr>
        </p:nvSpPr>
        <p:spPr>
          <a:xfrm>
            <a:off x="957267" y="273050"/>
            <a:ext cx="304323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214810" y="273054"/>
            <a:ext cx="478634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57267" y="1435103"/>
            <a:ext cx="304323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664FDD-A92F-4560-BF2D-444885C71A69}" type="datetime1">
              <a:rPr lang="en-US" smtClean="0"/>
              <a:t>4/27/2015</a:t>
            </a:fld>
            <a:endParaRPr lang="en-US" dirty="0"/>
          </a:p>
        </p:txBody>
      </p:sp>
      <p:sp>
        <p:nvSpPr>
          <p:cNvPr id="6" name="Footer Placeholder 5"/>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7" name="Slide Number Placeholder 6"/>
          <p:cNvSpPr>
            <a:spLocks noGrp="1"/>
          </p:cNvSpPr>
          <p:nvPr>
            <p:ph type="sldNum" sz="quarter" idx="12"/>
          </p:nvPr>
        </p:nvSpPr>
        <p:spPr/>
        <p:txBody>
          <a:bodyPr/>
          <a:lstStyle/>
          <a:p>
            <a:fld id="{CEFBDD81-1F9F-1A44-BAE5-EA9B5A3AE313}"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Click to </a:t>
            </a:r>
            <a:r>
              <a:rPr lang="nl-NL" dirty="0" err="1" smtClean="0"/>
              <a:t>edit</a:t>
            </a:r>
            <a:r>
              <a:rPr lang="nl-NL" dirty="0" smtClean="0"/>
              <a:t> the </a:t>
            </a:r>
            <a:r>
              <a:rPr lang="nl-NL" dirty="0" err="1" smtClean="0"/>
              <a:t>title</a:t>
            </a:r>
            <a:r>
              <a:rPr lang="nl-NL" dirty="0" smtClean="0"/>
              <a:t> </a:t>
            </a:r>
            <a:r>
              <a:rPr lang="nl-NL" dirty="0" err="1" smtClean="0"/>
              <a:t>style</a:t>
            </a:r>
            <a:endParaRPr lang="en-US" dirty="0"/>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957266" y="6357962"/>
            <a:ext cx="828652" cy="365125"/>
          </a:xfrm>
          <a:prstGeom prst="rect">
            <a:avLst/>
          </a:prstGeom>
        </p:spPr>
        <p:txBody>
          <a:bodyPr vert="horz" lIns="91440" tIns="45720" rIns="91440" bIns="45720" rtlCol="0" anchor="b" anchorCtr="0"/>
          <a:lstStyle>
            <a:lvl1pPr algn="l">
              <a:defRPr sz="1000">
                <a:solidFill>
                  <a:srgbClr val="00779A"/>
                </a:solidFill>
                <a:latin typeface="Arial" pitchFamily="34" charset="0"/>
                <a:cs typeface="Arial" pitchFamily="34" charset="0"/>
              </a:defRPr>
            </a:lvl1pPr>
          </a:lstStyle>
          <a:p>
            <a:fld id="{1ABD2905-A13F-4F0A-8FB3-055A57A6569F}" type="datetime1">
              <a:rPr lang="en-US" smtClean="0"/>
              <a:t>4/27/2015</a:t>
            </a:fld>
            <a:endParaRPr lang="en-US" dirty="0"/>
          </a:p>
        </p:txBody>
      </p:sp>
      <p:sp>
        <p:nvSpPr>
          <p:cNvPr id="5" name="Footer Placeholder 4"/>
          <p:cNvSpPr>
            <a:spLocks noGrp="1"/>
          </p:cNvSpPr>
          <p:nvPr>
            <p:ph type="ftr" sz="quarter" idx="3"/>
          </p:nvPr>
        </p:nvSpPr>
        <p:spPr>
          <a:xfrm>
            <a:off x="1785918" y="6357962"/>
            <a:ext cx="4786346" cy="365125"/>
          </a:xfrm>
          <a:prstGeom prst="rect">
            <a:avLst/>
          </a:prstGeom>
        </p:spPr>
        <p:txBody>
          <a:bodyPr vert="horz" lIns="91440" tIns="45720" rIns="91440" bIns="45720" rtlCol="0" anchor="b" anchorCtr="0"/>
          <a:lstStyle>
            <a:lvl1pPr algn="ctr">
              <a:defRPr sz="1000">
                <a:solidFill>
                  <a:srgbClr val="535353"/>
                </a:solidFill>
                <a:latin typeface="Arial" pitchFamily="34" charset="0"/>
                <a:cs typeface="Arial" pitchFamily="34" charset="0"/>
              </a:defRPr>
            </a:lvl1pPr>
          </a:lstStyle>
          <a:p>
            <a:r>
              <a:rPr lang="en-US" smtClean="0"/>
              <a:t>EFRAG - Endorsement advice progress report - ARC meeting 23 March 2015</a:t>
            </a:r>
            <a:endParaRPr lang="en-US" dirty="0"/>
          </a:p>
        </p:txBody>
      </p:sp>
      <p:sp>
        <p:nvSpPr>
          <p:cNvPr id="6" name="Slide Number Placeholder 5"/>
          <p:cNvSpPr>
            <a:spLocks noGrp="1"/>
          </p:cNvSpPr>
          <p:nvPr>
            <p:ph type="sldNum" sz="quarter" idx="4"/>
          </p:nvPr>
        </p:nvSpPr>
        <p:spPr>
          <a:xfrm>
            <a:off x="6572264" y="6357962"/>
            <a:ext cx="419088" cy="365125"/>
          </a:xfrm>
          <a:prstGeom prst="rect">
            <a:avLst/>
          </a:prstGeom>
        </p:spPr>
        <p:txBody>
          <a:bodyPr vert="horz" lIns="91440" tIns="45720" rIns="91440" bIns="45720" rtlCol="0" anchor="b" anchorCtr="0"/>
          <a:lstStyle>
            <a:lvl1pPr algn="r">
              <a:defRPr sz="1000">
                <a:solidFill>
                  <a:srgbClr val="535353"/>
                </a:solidFill>
                <a:latin typeface="Arial" pitchFamily="34" charset="0"/>
                <a:cs typeface="Arial" pitchFamily="34" charset="0"/>
              </a:defRPr>
            </a:lvl1pPr>
          </a:lstStyle>
          <a:p>
            <a:fld id="{CEFBDD81-1F9F-1A44-BAE5-EA9B5A3AE31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6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dt="0"/>
  <p:txStyles>
    <p:titleStyle>
      <a:lvl1pPr algn="l" defTabSz="457200" rtl="0" eaLnBrk="1" latinLnBrk="0" hangingPunct="1">
        <a:spcBef>
          <a:spcPct val="0"/>
        </a:spcBef>
        <a:buNone/>
        <a:defRPr sz="4000" kern="1200">
          <a:solidFill>
            <a:srgbClr val="18427B"/>
          </a:solidFill>
          <a:latin typeface="Arial" pitchFamily="34" charset="0"/>
          <a:ea typeface="+mj-ea"/>
          <a:cs typeface="Arial"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ndertitel 1"/>
          <p:cNvSpPr>
            <a:spLocks noGrp="1"/>
          </p:cNvSpPr>
          <p:nvPr>
            <p:ph type="subTitle" idx="1"/>
          </p:nvPr>
        </p:nvSpPr>
        <p:spPr>
          <a:xfrm>
            <a:off x="2411761" y="5013176"/>
            <a:ext cx="6517926" cy="588615"/>
          </a:xfrm>
        </p:spPr>
        <p:txBody>
          <a:bodyPr/>
          <a:lstStyle/>
          <a:p>
            <a:pPr eaLnBrk="1" hangingPunct="1"/>
            <a:r>
              <a:rPr lang="nl-BE" i="1" dirty="0" smtClean="0">
                <a:latin typeface="Arial" charset="0"/>
                <a:cs typeface="Arial" charset="0"/>
              </a:rPr>
              <a:t>Endorsement advice progress report</a:t>
            </a:r>
          </a:p>
        </p:txBody>
      </p:sp>
      <p:sp>
        <p:nvSpPr>
          <p:cNvPr id="4099" name="Tijdelijke aanduiding voor tekst 3"/>
          <p:cNvSpPr>
            <a:spLocks noGrp="1"/>
          </p:cNvSpPr>
          <p:nvPr>
            <p:ph type="body" sz="half" idx="2"/>
          </p:nvPr>
        </p:nvSpPr>
        <p:spPr>
          <a:xfrm>
            <a:off x="3000374" y="5733256"/>
            <a:ext cx="5929313" cy="642937"/>
          </a:xfrm>
        </p:spPr>
        <p:txBody>
          <a:bodyPr/>
          <a:lstStyle/>
          <a:p>
            <a:pPr eaLnBrk="1" hangingPunct="1"/>
            <a:r>
              <a:rPr lang="nl-BE" sz="2400" dirty="0" smtClean="0"/>
              <a:t>Accounting Regulatory Committee</a:t>
            </a:r>
          </a:p>
          <a:p>
            <a:pPr eaLnBrk="1" hangingPunct="1"/>
            <a:r>
              <a:rPr lang="nl-BE" sz="2400" dirty="0" smtClean="0"/>
              <a:t>23 March 2015</a:t>
            </a:r>
          </a:p>
        </p:txBody>
      </p:sp>
    </p:spTree>
    <p:extLst>
      <p:ext uri="{BB962C8B-B14F-4D97-AF65-F5344CB8AC3E}">
        <p14:creationId xmlns:p14="http://schemas.microsoft.com/office/powerpoint/2010/main" val="1890327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3" name="Slide Number Placeholder 2"/>
          <p:cNvSpPr>
            <a:spLocks noGrp="1"/>
          </p:cNvSpPr>
          <p:nvPr>
            <p:ph type="sldNum" sz="quarter" idx="12"/>
          </p:nvPr>
        </p:nvSpPr>
        <p:spPr/>
        <p:txBody>
          <a:bodyPr/>
          <a:lstStyle/>
          <a:p>
            <a:fld id="{CEFBDD81-1F9F-1A44-BAE5-EA9B5A3AE313}" type="slidenum">
              <a:rPr lang="en-US" smtClean="0"/>
              <a:pPr/>
              <a:t>10</a:t>
            </a:fld>
            <a:endParaRPr lang="en-US" dirty="0"/>
          </a:p>
        </p:txBody>
      </p:sp>
      <p:sp>
        <p:nvSpPr>
          <p:cNvPr id="5" name="Subtitle 4"/>
          <p:cNvSpPr>
            <a:spLocks noGrp="1"/>
          </p:cNvSpPr>
          <p:nvPr>
            <p:ph type="subTitle" idx="1"/>
          </p:nvPr>
        </p:nvSpPr>
        <p:spPr>
          <a:xfrm>
            <a:off x="2051720" y="1916832"/>
            <a:ext cx="5929354" cy="2080570"/>
          </a:xfrm>
        </p:spPr>
        <p:txBody>
          <a:bodyPr/>
          <a:lstStyle/>
          <a:p>
            <a:pPr algn="ctr"/>
            <a:r>
              <a:rPr lang="fr-FR" dirty="0" err="1" smtClean="0"/>
              <a:t>Endorsement</a:t>
            </a:r>
            <a:r>
              <a:rPr lang="fr-FR" dirty="0" smtClean="0"/>
              <a:t> </a:t>
            </a:r>
            <a:r>
              <a:rPr lang="fr-FR" dirty="0" err="1" smtClean="0"/>
              <a:t>advice</a:t>
            </a:r>
            <a:r>
              <a:rPr lang="fr-FR" dirty="0" smtClean="0"/>
              <a:t> of</a:t>
            </a:r>
          </a:p>
          <a:p>
            <a:pPr algn="ctr"/>
            <a:r>
              <a:rPr lang="fr-FR" dirty="0" err="1" smtClean="0"/>
              <a:t>Amendments</a:t>
            </a:r>
            <a:r>
              <a:rPr lang="fr-FR" dirty="0" smtClean="0"/>
              <a:t> to IAS 27 </a:t>
            </a:r>
          </a:p>
          <a:p>
            <a:pPr algn="ctr"/>
            <a:r>
              <a:rPr lang="fr-FR" dirty="0" smtClean="0"/>
              <a:t>The </a:t>
            </a:r>
            <a:r>
              <a:rPr lang="fr-FR" dirty="0" err="1" smtClean="0"/>
              <a:t>equity</a:t>
            </a:r>
            <a:r>
              <a:rPr lang="fr-FR" dirty="0" smtClean="0"/>
              <a:t> </a:t>
            </a:r>
            <a:r>
              <a:rPr lang="fr-FR" dirty="0" err="1" smtClean="0"/>
              <a:t>method</a:t>
            </a:r>
            <a:endParaRPr lang="fr-BE" dirty="0"/>
          </a:p>
        </p:txBody>
      </p:sp>
    </p:spTree>
    <p:extLst>
      <p:ext uri="{BB962C8B-B14F-4D97-AF65-F5344CB8AC3E}">
        <p14:creationId xmlns:p14="http://schemas.microsoft.com/office/powerpoint/2010/main" val="644388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a:solidFill>
                <a:schemeClr val="bg1"/>
              </a:solidFill>
            </a:endParaRPr>
          </a:p>
        </p:txBody>
      </p:sp>
      <p:sp>
        <p:nvSpPr>
          <p:cNvPr id="5134" name="Title 9"/>
          <p:cNvSpPr>
            <a:spLocks noGrp="1"/>
          </p:cNvSpPr>
          <p:nvPr>
            <p:ph type="title"/>
          </p:nvPr>
        </p:nvSpPr>
        <p:spPr>
          <a:xfrm>
            <a:off x="0" y="0"/>
            <a:ext cx="9144000" cy="1357313"/>
          </a:xfrm>
        </p:spPr>
        <p:txBody>
          <a:bodyPr/>
          <a:lstStyle/>
          <a:p>
            <a:r>
              <a:rPr lang="en-GB" sz="2400" dirty="0"/>
              <a:t/>
            </a:r>
            <a:br>
              <a:rPr lang="en-GB" sz="2400" dirty="0"/>
            </a:br>
            <a:r>
              <a:rPr lang="en-GB" sz="2400" b="1" i="1" dirty="0" smtClean="0"/>
              <a:t>Proposed amendments to IAS 27</a:t>
            </a:r>
            <a:endParaRPr lang="fr-BE" sz="2400" b="1" i="1" dirty="0" smtClean="0"/>
          </a:p>
        </p:txBody>
      </p:sp>
      <p:sp>
        <p:nvSpPr>
          <p:cNvPr id="3" name="Slide Number Placeholder 2"/>
          <p:cNvSpPr>
            <a:spLocks noGrp="1"/>
          </p:cNvSpPr>
          <p:nvPr>
            <p:ph type="sldNum" sz="quarter" idx="12"/>
          </p:nvPr>
        </p:nvSpPr>
        <p:spPr>
          <a:xfrm>
            <a:off x="971601" y="6334891"/>
            <a:ext cx="419100" cy="365125"/>
          </a:xfrm>
        </p:spPr>
        <p:txBody>
          <a:bodyPr/>
          <a:lstStyle/>
          <a:p>
            <a:pPr algn="ctr">
              <a:defRPr/>
            </a:pPr>
            <a:fld id="{0FFC5ECA-8077-48A0-9ADC-3FF010C32D62}" type="slidenum">
              <a:rPr lang="en-US" sz="1100" b="1" smtClean="0">
                <a:solidFill>
                  <a:schemeClr val="tx2"/>
                </a:solidFill>
              </a:rPr>
              <a:pPr algn="ctr">
                <a:defRPr/>
              </a:pPr>
              <a:t>11</a:t>
            </a:fld>
            <a:endParaRPr lang="en-US" sz="1100" b="1" dirty="0">
              <a:solidFill>
                <a:schemeClr val="tx2"/>
              </a:solidFill>
            </a:endParaRPr>
          </a:p>
        </p:txBody>
      </p:sp>
      <p:sp>
        <p:nvSpPr>
          <p:cNvPr id="7" name="Rectangle 6"/>
          <p:cNvSpPr/>
          <p:nvPr/>
        </p:nvSpPr>
        <p:spPr>
          <a:xfrm>
            <a:off x="354592" y="2069554"/>
            <a:ext cx="8424936" cy="3893374"/>
          </a:xfrm>
          <a:prstGeom prst="rect">
            <a:avLst/>
          </a:prstGeom>
        </p:spPr>
        <p:txBody>
          <a:bodyPr wrap="square">
            <a:spAutoFit/>
          </a:bodyPr>
          <a:lstStyle/>
          <a:p>
            <a:pPr marL="342900" indent="-342900">
              <a:spcBef>
                <a:spcPts val="1200"/>
              </a:spcBef>
              <a:spcAft>
                <a:spcPts val="1200"/>
              </a:spcAft>
              <a:buSzPct val="70000"/>
              <a:buFont typeface="Wingdings" pitchFamily="2" charset="2"/>
              <a:buChar char="§"/>
            </a:pPr>
            <a:r>
              <a:rPr lang="en-US" sz="2300" dirty="0" smtClean="0"/>
              <a:t>In August 2014 the IASB published </a:t>
            </a:r>
            <a:r>
              <a:rPr lang="en-US" sz="2300" dirty="0"/>
              <a:t>A</a:t>
            </a:r>
            <a:r>
              <a:rPr lang="en-US" sz="2300" dirty="0" smtClean="0"/>
              <a:t>mendments to IAS 27 </a:t>
            </a:r>
            <a:r>
              <a:rPr lang="en-GB" sz="2300" b="1" dirty="0" smtClean="0">
                <a:solidFill>
                  <a:srgbClr val="005874"/>
                </a:solidFill>
              </a:rPr>
              <a:t>Equity Method in Separate Financial Statements</a:t>
            </a:r>
            <a:r>
              <a:rPr lang="en-US" sz="2300" dirty="0" smtClean="0">
                <a:solidFill>
                  <a:srgbClr val="00779A"/>
                </a:solidFill>
              </a:rPr>
              <a:t> </a:t>
            </a:r>
            <a:r>
              <a:rPr lang="en-US" sz="2300" dirty="0" smtClean="0"/>
              <a:t>– which are effective from 1 January 2016</a:t>
            </a:r>
            <a:endParaRPr lang="en-US" sz="2300" dirty="0"/>
          </a:p>
          <a:p>
            <a:pPr marL="342900" indent="-342900">
              <a:spcBef>
                <a:spcPts val="1200"/>
              </a:spcBef>
              <a:spcAft>
                <a:spcPts val="1200"/>
              </a:spcAft>
              <a:buSzPct val="70000"/>
              <a:buFont typeface="Wingdings" pitchFamily="2" charset="2"/>
              <a:buChar char="§"/>
            </a:pPr>
            <a:r>
              <a:rPr lang="en-GB" sz="2300" dirty="0" smtClean="0"/>
              <a:t>The amendments </a:t>
            </a:r>
            <a:r>
              <a:rPr lang="en-GB" sz="2300" dirty="0"/>
              <a:t>will allow entities to use the equity method to account for investments in subsidiaries, joint ventures and associates in their separate financial </a:t>
            </a:r>
            <a:r>
              <a:rPr lang="en-GB" sz="2300" dirty="0" smtClean="0"/>
              <a:t>statements.</a:t>
            </a:r>
            <a:endParaRPr lang="en-US" sz="2300" b="1" dirty="0" smtClean="0"/>
          </a:p>
          <a:p>
            <a:pPr marL="342900" indent="-342900">
              <a:spcBef>
                <a:spcPts val="1200"/>
              </a:spcBef>
              <a:spcAft>
                <a:spcPts val="1200"/>
              </a:spcAft>
              <a:buSzPct val="70000"/>
              <a:buFont typeface="Wingdings" pitchFamily="2" charset="2"/>
              <a:buChar char="§"/>
            </a:pPr>
            <a:r>
              <a:rPr lang="en-GB" sz="2300" dirty="0" smtClean="0"/>
              <a:t>With the amendments an entity can account for its investments </a:t>
            </a:r>
            <a:r>
              <a:rPr lang="en-GB" sz="2300" dirty="0"/>
              <a:t>in subsidiaries, joint ventures and </a:t>
            </a:r>
            <a:r>
              <a:rPr lang="en-GB" sz="2300" dirty="0" smtClean="0"/>
              <a:t>associates either at </a:t>
            </a:r>
            <a:r>
              <a:rPr lang="en-GB" sz="2300" dirty="0"/>
              <a:t>cost, </a:t>
            </a:r>
            <a:r>
              <a:rPr lang="en-GB" sz="2300" dirty="0" smtClean="0"/>
              <a:t>at fair value or using </a:t>
            </a:r>
            <a:r>
              <a:rPr lang="en-GB" sz="2300" dirty="0"/>
              <a:t>the </a:t>
            </a:r>
            <a:r>
              <a:rPr lang="en-GB" sz="2300" dirty="0" smtClean="0"/>
              <a:t>equity method.</a:t>
            </a:r>
            <a:endParaRPr lang="en-US" sz="2300" dirty="0"/>
          </a:p>
        </p:txBody>
      </p:sp>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Tree>
    <p:extLst>
      <p:ext uri="{BB962C8B-B14F-4D97-AF65-F5344CB8AC3E}">
        <p14:creationId xmlns:p14="http://schemas.microsoft.com/office/powerpoint/2010/main" val="29059934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a:solidFill>
                <a:schemeClr val="bg1"/>
              </a:solidFill>
            </a:endParaRPr>
          </a:p>
        </p:txBody>
      </p:sp>
      <p:sp>
        <p:nvSpPr>
          <p:cNvPr id="5134" name="Title 9"/>
          <p:cNvSpPr>
            <a:spLocks noGrp="1"/>
          </p:cNvSpPr>
          <p:nvPr>
            <p:ph type="title"/>
          </p:nvPr>
        </p:nvSpPr>
        <p:spPr>
          <a:xfrm>
            <a:off x="0" y="0"/>
            <a:ext cx="9144000" cy="1357313"/>
          </a:xfrm>
        </p:spPr>
        <p:txBody>
          <a:bodyPr/>
          <a:lstStyle/>
          <a:p>
            <a:r>
              <a:rPr lang="en-GB" sz="2400" dirty="0"/>
              <a:t/>
            </a:r>
            <a:br>
              <a:rPr lang="en-GB" sz="2400" dirty="0"/>
            </a:br>
            <a:r>
              <a:rPr lang="en-GB" sz="2400" b="1" i="1" dirty="0"/>
              <a:t>EFRAG’s Advice to the European Commission</a:t>
            </a:r>
            <a:endParaRPr lang="fr-BE" sz="2400" b="1" dirty="0" smtClean="0"/>
          </a:p>
        </p:txBody>
      </p:sp>
      <p:sp>
        <p:nvSpPr>
          <p:cNvPr id="3" name="Slide Number Placeholder 2"/>
          <p:cNvSpPr>
            <a:spLocks noGrp="1"/>
          </p:cNvSpPr>
          <p:nvPr>
            <p:ph type="sldNum" sz="quarter" idx="12"/>
          </p:nvPr>
        </p:nvSpPr>
        <p:spPr>
          <a:xfrm>
            <a:off x="971600" y="6331044"/>
            <a:ext cx="419100" cy="365125"/>
          </a:xfrm>
        </p:spPr>
        <p:txBody>
          <a:bodyPr/>
          <a:lstStyle/>
          <a:p>
            <a:pPr algn="ctr">
              <a:defRPr/>
            </a:pPr>
            <a:fld id="{0FFC5ECA-8077-48A0-9ADC-3FF010C32D62}" type="slidenum">
              <a:rPr lang="en-US" sz="1100" b="1" smtClean="0"/>
              <a:pPr algn="ctr">
                <a:defRPr/>
              </a:pPr>
              <a:t>12</a:t>
            </a:fld>
            <a:endParaRPr lang="en-US" sz="1100" b="1" dirty="0"/>
          </a:p>
        </p:txBody>
      </p:sp>
      <p:sp>
        <p:nvSpPr>
          <p:cNvPr id="8" name="Rectangle 7"/>
          <p:cNvSpPr/>
          <p:nvPr/>
        </p:nvSpPr>
        <p:spPr>
          <a:xfrm>
            <a:off x="354592" y="2039357"/>
            <a:ext cx="8424936" cy="4124206"/>
          </a:xfrm>
          <a:prstGeom prst="rect">
            <a:avLst/>
          </a:prstGeom>
        </p:spPr>
        <p:txBody>
          <a:bodyPr wrap="square">
            <a:spAutoFit/>
          </a:bodyPr>
          <a:lstStyle/>
          <a:p>
            <a:pPr marL="342900" lvl="1" indent="-342900">
              <a:spcBef>
                <a:spcPts val="1200"/>
              </a:spcBef>
              <a:spcAft>
                <a:spcPts val="1200"/>
              </a:spcAft>
              <a:buSzPct val="70000"/>
              <a:buFont typeface="Wingdings" pitchFamily="2" charset="2"/>
              <a:buChar char="§"/>
            </a:pPr>
            <a:r>
              <a:rPr lang="en-GB" sz="2300" dirty="0"/>
              <a:t>EFRAG </a:t>
            </a:r>
            <a:r>
              <a:rPr lang="en-GB" sz="2300" dirty="0" smtClean="0"/>
              <a:t>supported </a:t>
            </a:r>
            <a:r>
              <a:rPr lang="en-GB" sz="2300" dirty="0"/>
              <a:t>the adoption of the Amendments and recommended its </a:t>
            </a:r>
            <a:r>
              <a:rPr lang="en-GB" sz="2300" dirty="0" smtClean="0"/>
              <a:t>endorsement</a:t>
            </a:r>
            <a:r>
              <a:rPr lang="en-GB" sz="2300" dirty="0"/>
              <a:t> </a:t>
            </a:r>
            <a:r>
              <a:rPr lang="en-GB" sz="2300" dirty="0" smtClean="0"/>
              <a:t>to the European Commission. </a:t>
            </a:r>
          </a:p>
          <a:p>
            <a:pPr marL="342900" lvl="1" indent="-342900">
              <a:spcBef>
                <a:spcPts val="1200"/>
              </a:spcBef>
              <a:spcAft>
                <a:spcPts val="1200"/>
              </a:spcAft>
              <a:buSzPct val="70000"/>
              <a:buFont typeface="Wingdings" pitchFamily="2" charset="2"/>
              <a:buChar char="§"/>
            </a:pPr>
            <a:r>
              <a:rPr lang="en-GB" sz="2300" dirty="0" smtClean="0"/>
              <a:t>EFRAG's </a:t>
            </a:r>
            <a:r>
              <a:rPr lang="en-GB" sz="2300" dirty="0"/>
              <a:t>assessment was </a:t>
            </a:r>
            <a:r>
              <a:rPr lang="en-GB" sz="2300" dirty="0" smtClean="0"/>
              <a:t>that the amendments: </a:t>
            </a:r>
          </a:p>
          <a:p>
            <a:pPr marL="800100" lvl="2" indent="-342900">
              <a:spcBef>
                <a:spcPts val="600"/>
              </a:spcBef>
              <a:spcAft>
                <a:spcPts val="600"/>
              </a:spcAft>
              <a:buSzPct val="70000"/>
              <a:buFont typeface="Wingdings" pitchFamily="2" charset="2"/>
              <a:buChar char="§"/>
            </a:pPr>
            <a:r>
              <a:rPr lang="en-GB" sz="2300" dirty="0" smtClean="0"/>
              <a:t>meet </a:t>
            </a:r>
            <a:r>
              <a:rPr lang="en-GB" sz="2300" dirty="0"/>
              <a:t>technical criteria for EU </a:t>
            </a:r>
            <a:r>
              <a:rPr lang="en-GB" sz="2300" dirty="0" smtClean="0"/>
              <a:t>endorsement;</a:t>
            </a:r>
            <a:endParaRPr lang="en-GB" sz="2300" dirty="0"/>
          </a:p>
          <a:p>
            <a:pPr marL="800100" lvl="2" indent="-342900">
              <a:spcBef>
                <a:spcPts val="600"/>
              </a:spcBef>
              <a:spcAft>
                <a:spcPts val="600"/>
              </a:spcAft>
              <a:buSzPct val="70000"/>
              <a:buFont typeface="Wingdings" pitchFamily="2" charset="2"/>
              <a:buChar char="§"/>
            </a:pPr>
            <a:r>
              <a:rPr lang="en-GB" sz="2300" dirty="0"/>
              <a:t>a</a:t>
            </a:r>
            <a:r>
              <a:rPr lang="en-GB" sz="2300" dirty="0" smtClean="0"/>
              <a:t>re likely </a:t>
            </a:r>
            <a:r>
              <a:rPr lang="en-GB" sz="2300" dirty="0"/>
              <a:t>to be neutral for many </a:t>
            </a:r>
            <a:r>
              <a:rPr lang="en-GB" sz="2300" dirty="0" smtClean="0"/>
              <a:t>preparers; and</a:t>
            </a:r>
          </a:p>
          <a:p>
            <a:pPr marL="800100" lvl="2" indent="-342900">
              <a:spcBef>
                <a:spcPts val="600"/>
              </a:spcBef>
              <a:spcAft>
                <a:spcPts val="600"/>
              </a:spcAft>
              <a:buSzPct val="70000"/>
              <a:buFont typeface="Wingdings" pitchFamily="2" charset="2"/>
              <a:buChar char="§"/>
            </a:pPr>
            <a:r>
              <a:rPr lang="en-GB" sz="2300" dirty="0" smtClean="0"/>
              <a:t>are </a:t>
            </a:r>
            <a:r>
              <a:rPr lang="en-GB" sz="2300" dirty="0"/>
              <a:t>likely to benefit </a:t>
            </a:r>
            <a:r>
              <a:rPr lang="en-GB" sz="2300" dirty="0" smtClean="0"/>
              <a:t>users of separate financial statements, </a:t>
            </a:r>
            <a:r>
              <a:rPr lang="en-GB" sz="2300" dirty="0"/>
              <a:t>despite the potential negative effects of adding an accounting policy </a:t>
            </a:r>
            <a:r>
              <a:rPr lang="en-GB" sz="2300" dirty="0" smtClean="0"/>
              <a:t>option.</a:t>
            </a:r>
            <a:endParaRPr lang="en-US" sz="2300" dirty="0"/>
          </a:p>
        </p:txBody>
      </p:sp>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Tree>
    <p:extLst>
      <p:ext uri="{BB962C8B-B14F-4D97-AF65-F5344CB8AC3E}">
        <p14:creationId xmlns:p14="http://schemas.microsoft.com/office/powerpoint/2010/main" val="4180212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3" name="Slide Number Placeholder 2"/>
          <p:cNvSpPr>
            <a:spLocks noGrp="1"/>
          </p:cNvSpPr>
          <p:nvPr>
            <p:ph type="sldNum" sz="quarter" idx="12"/>
          </p:nvPr>
        </p:nvSpPr>
        <p:spPr/>
        <p:txBody>
          <a:bodyPr/>
          <a:lstStyle/>
          <a:p>
            <a:fld id="{CEFBDD81-1F9F-1A44-BAE5-EA9B5A3AE313}" type="slidenum">
              <a:rPr lang="en-US" smtClean="0"/>
              <a:pPr/>
              <a:t>13</a:t>
            </a:fld>
            <a:endParaRPr lang="en-US" dirty="0"/>
          </a:p>
        </p:txBody>
      </p:sp>
      <p:sp>
        <p:nvSpPr>
          <p:cNvPr id="5" name="Subtitle 4"/>
          <p:cNvSpPr>
            <a:spLocks noGrp="1"/>
          </p:cNvSpPr>
          <p:nvPr>
            <p:ph type="subTitle" idx="1"/>
          </p:nvPr>
        </p:nvSpPr>
        <p:spPr>
          <a:xfrm>
            <a:off x="1475656" y="908720"/>
            <a:ext cx="7272808" cy="3133165"/>
          </a:xfrm>
        </p:spPr>
        <p:txBody>
          <a:bodyPr/>
          <a:lstStyle/>
          <a:p>
            <a:pPr algn="ctr"/>
            <a:r>
              <a:rPr lang="fr-FR" dirty="0" err="1" smtClean="0"/>
              <a:t>Endorsement</a:t>
            </a:r>
            <a:r>
              <a:rPr lang="fr-FR" dirty="0" smtClean="0"/>
              <a:t> </a:t>
            </a:r>
            <a:r>
              <a:rPr lang="fr-FR" dirty="0" err="1" smtClean="0"/>
              <a:t>advice</a:t>
            </a:r>
            <a:r>
              <a:rPr lang="fr-FR" dirty="0" smtClean="0"/>
              <a:t> of </a:t>
            </a:r>
            <a:r>
              <a:rPr lang="fr-FR" dirty="0" err="1" smtClean="0"/>
              <a:t>Amendments</a:t>
            </a:r>
            <a:r>
              <a:rPr lang="fr-FR" dirty="0" smtClean="0"/>
              <a:t> to IFRS 10 and IAS 28</a:t>
            </a:r>
          </a:p>
          <a:p>
            <a:pPr algn="ctr"/>
            <a:r>
              <a:rPr lang="fr-FR" dirty="0" smtClean="0"/>
              <a:t>Sale or contribution of an </a:t>
            </a:r>
            <a:r>
              <a:rPr lang="fr-FR" dirty="0" err="1" smtClean="0"/>
              <a:t>asset</a:t>
            </a:r>
            <a:r>
              <a:rPr lang="fr-FR" dirty="0" smtClean="0"/>
              <a:t> to an </a:t>
            </a:r>
            <a:r>
              <a:rPr lang="fr-FR" dirty="0" err="1" smtClean="0"/>
              <a:t>investee</a:t>
            </a:r>
            <a:endParaRPr lang="fr-BE" dirty="0"/>
          </a:p>
        </p:txBody>
      </p:sp>
    </p:spTree>
    <p:extLst>
      <p:ext uri="{BB962C8B-B14F-4D97-AF65-F5344CB8AC3E}">
        <p14:creationId xmlns:p14="http://schemas.microsoft.com/office/powerpoint/2010/main" val="537280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dirty="0">
              <a:solidFill>
                <a:schemeClr val="bg1"/>
              </a:solidFill>
            </a:endParaRPr>
          </a:p>
        </p:txBody>
      </p:sp>
      <p:sp>
        <p:nvSpPr>
          <p:cNvPr id="5134" name="Title 9"/>
          <p:cNvSpPr>
            <a:spLocks noGrp="1"/>
          </p:cNvSpPr>
          <p:nvPr>
            <p:ph type="title"/>
          </p:nvPr>
        </p:nvSpPr>
        <p:spPr>
          <a:xfrm>
            <a:off x="0" y="0"/>
            <a:ext cx="9144000" cy="1357313"/>
          </a:xfrm>
        </p:spPr>
        <p:txBody>
          <a:bodyPr/>
          <a:lstStyle/>
          <a:p>
            <a:r>
              <a:rPr lang="en-GB" sz="2400" dirty="0"/>
              <a:t/>
            </a:r>
            <a:br>
              <a:rPr lang="en-GB" sz="2400" dirty="0"/>
            </a:br>
            <a:r>
              <a:rPr lang="en-GB" sz="2400" b="1" i="1" dirty="0" smtClean="0"/>
              <a:t>Proposed amendments to IFRS 10 and IAS 28</a:t>
            </a:r>
            <a:endParaRPr lang="fr-BE" sz="2400" b="1" i="1" dirty="0" smtClean="0"/>
          </a:p>
        </p:txBody>
      </p:sp>
      <p:sp>
        <p:nvSpPr>
          <p:cNvPr id="3" name="Slide Number Placeholder 2"/>
          <p:cNvSpPr>
            <a:spLocks noGrp="1"/>
          </p:cNvSpPr>
          <p:nvPr>
            <p:ph type="sldNum" sz="quarter" idx="12"/>
          </p:nvPr>
        </p:nvSpPr>
        <p:spPr>
          <a:xfrm>
            <a:off x="971601" y="6334891"/>
            <a:ext cx="419100" cy="365125"/>
          </a:xfrm>
        </p:spPr>
        <p:txBody>
          <a:bodyPr/>
          <a:lstStyle/>
          <a:p>
            <a:pPr algn="ctr">
              <a:defRPr/>
            </a:pPr>
            <a:fld id="{0FFC5ECA-8077-48A0-9ADC-3FF010C32D62}" type="slidenum">
              <a:rPr lang="en-US" sz="1100" b="1" smtClean="0">
                <a:solidFill>
                  <a:schemeClr val="tx2"/>
                </a:solidFill>
              </a:rPr>
              <a:pPr algn="ctr">
                <a:defRPr/>
              </a:pPr>
              <a:t>14</a:t>
            </a:fld>
            <a:endParaRPr lang="en-US" sz="1100" b="1" dirty="0">
              <a:solidFill>
                <a:schemeClr val="tx2"/>
              </a:solidFill>
            </a:endParaRPr>
          </a:p>
        </p:txBody>
      </p:sp>
      <p:sp>
        <p:nvSpPr>
          <p:cNvPr id="7" name="Rectangle 6"/>
          <p:cNvSpPr/>
          <p:nvPr/>
        </p:nvSpPr>
        <p:spPr>
          <a:xfrm>
            <a:off x="354592" y="2069554"/>
            <a:ext cx="8424936" cy="3631763"/>
          </a:xfrm>
          <a:prstGeom prst="rect">
            <a:avLst/>
          </a:prstGeom>
        </p:spPr>
        <p:txBody>
          <a:bodyPr wrap="square">
            <a:spAutoFit/>
          </a:bodyPr>
          <a:lstStyle/>
          <a:p>
            <a:pPr marL="342900" indent="-342900">
              <a:buSzPct val="70000"/>
              <a:buFont typeface="Wingdings" pitchFamily="2" charset="2"/>
              <a:buChar char="§"/>
            </a:pPr>
            <a:r>
              <a:rPr lang="en-US" sz="2300" dirty="0" smtClean="0"/>
              <a:t>In September 2014, the IASB issued </a:t>
            </a:r>
            <a:r>
              <a:rPr lang="en-US" sz="2300" dirty="0"/>
              <a:t>A</a:t>
            </a:r>
            <a:r>
              <a:rPr lang="en-US" sz="2300" dirty="0" smtClean="0"/>
              <a:t>mendments to      IFRS 10 and IAS 28 on </a:t>
            </a:r>
            <a:r>
              <a:rPr lang="en-GB" sz="2300" b="1" dirty="0">
                <a:solidFill>
                  <a:srgbClr val="005874"/>
                </a:solidFill>
              </a:rPr>
              <a:t>Sale or Contribution of Assets between an Investor and its Associate or Joint </a:t>
            </a:r>
            <a:r>
              <a:rPr lang="en-GB" sz="2300" b="1" dirty="0" smtClean="0">
                <a:solidFill>
                  <a:srgbClr val="005874"/>
                </a:solidFill>
              </a:rPr>
              <a:t>Venture</a:t>
            </a:r>
            <a:r>
              <a:rPr lang="en-US" sz="2300" dirty="0" smtClean="0">
                <a:solidFill>
                  <a:srgbClr val="00779A"/>
                </a:solidFill>
              </a:rPr>
              <a:t> </a:t>
            </a:r>
            <a:r>
              <a:rPr lang="en-US" sz="2300" dirty="0" smtClean="0"/>
              <a:t>– effective date of 1 January 2016 </a:t>
            </a:r>
          </a:p>
          <a:p>
            <a:pPr marL="342900" indent="-342900">
              <a:buSzPct val="70000"/>
              <a:buFont typeface="Wingdings" pitchFamily="2" charset="2"/>
              <a:buChar char="§"/>
            </a:pPr>
            <a:endParaRPr lang="en-US" sz="2300" dirty="0"/>
          </a:p>
          <a:p>
            <a:pPr marL="342900" indent="-342900">
              <a:buSzPct val="70000"/>
              <a:buFont typeface="Wingdings" pitchFamily="2" charset="2"/>
              <a:buChar char="§"/>
            </a:pPr>
            <a:r>
              <a:rPr lang="en-US" sz="2300" dirty="0" smtClean="0"/>
              <a:t>It </a:t>
            </a:r>
            <a:r>
              <a:rPr lang="en-US" sz="2300" dirty="0"/>
              <a:t>addresses the inconsistency between the requirements in IFRS 10 and IAS 28 (</a:t>
            </a:r>
            <a:r>
              <a:rPr lang="en-US" sz="2300" dirty="0" smtClean="0"/>
              <a:t>2011) for transactions in which an entity sells part of its interest in a subsidiary to an associate or joint venture and retains an investment, in the former subsidiary, that is accounted for under the equity method. </a:t>
            </a:r>
            <a:endParaRPr lang="en-US" sz="2300" b="1" dirty="0" smtClean="0"/>
          </a:p>
        </p:txBody>
      </p:sp>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Tree>
    <p:extLst>
      <p:ext uri="{BB962C8B-B14F-4D97-AF65-F5344CB8AC3E}">
        <p14:creationId xmlns:p14="http://schemas.microsoft.com/office/powerpoint/2010/main" val="1537330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a:solidFill>
                <a:schemeClr val="bg1"/>
              </a:solidFill>
            </a:endParaRPr>
          </a:p>
        </p:txBody>
      </p:sp>
      <p:sp>
        <p:nvSpPr>
          <p:cNvPr id="5134" name="Title 9"/>
          <p:cNvSpPr>
            <a:spLocks noGrp="1"/>
          </p:cNvSpPr>
          <p:nvPr>
            <p:ph type="title"/>
          </p:nvPr>
        </p:nvSpPr>
        <p:spPr>
          <a:xfrm>
            <a:off x="0" y="0"/>
            <a:ext cx="9144000" cy="1357313"/>
          </a:xfrm>
        </p:spPr>
        <p:txBody>
          <a:bodyPr/>
          <a:lstStyle/>
          <a:p>
            <a:r>
              <a:rPr lang="en-GB" sz="2400" dirty="0"/>
              <a:t/>
            </a:r>
            <a:br>
              <a:rPr lang="en-GB" sz="2400" dirty="0"/>
            </a:br>
            <a:r>
              <a:rPr lang="en-US" sz="2400" b="1" i="1" dirty="0"/>
              <a:t>How </a:t>
            </a:r>
            <a:r>
              <a:rPr lang="en-US" sz="2400" b="1" i="1" dirty="0" smtClean="0"/>
              <a:t>did the </a:t>
            </a:r>
            <a:r>
              <a:rPr lang="en-US" sz="2400" b="1" i="1" dirty="0"/>
              <a:t>IASB </a:t>
            </a:r>
            <a:r>
              <a:rPr lang="en-US" sz="2400" b="1" i="1" dirty="0" smtClean="0"/>
              <a:t>address this inconsistency?</a:t>
            </a:r>
            <a:endParaRPr lang="fr-BE" sz="2400" b="1" dirty="0" smtClean="0"/>
          </a:p>
        </p:txBody>
      </p:sp>
      <p:sp>
        <p:nvSpPr>
          <p:cNvPr id="3" name="Slide Number Placeholder 2"/>
          <p:cNvSpPr>
            <a:spLocks noGrp="1"/>
          </p:cNvSpPr>
          <p:nvPr>
            <p:ph type="sldNum" sz="quarter" idx="12"/>
          </p:nvPr>
        </p:nvSpPr>
        <p:spPr>
          <a:xfrm>
            <a:off x="971600" y="6331044"/>
            <a:ext cx="419100" cy="365125"/>
          </a:xfrm>
        </p:spPr>
        <p:txBody>
          <a:bodyPr/>
          <a:lstStyle/>
          <a:p>
            <a:pPr algn="ctr">
              <a:defRPr/>
            </a:pPr>
            <a:fld id="{0FFC5ECA-8077-48A0-9ADC-3FF010C32D62}" type="slidenum">
              <a:rPr lang="en-US" sz="1100" b="1" smtClean="0"/>
              <a:pPr algn="ctr">
                <a:defRPr/>
              </a:pPr>
              <a:t>15</a:t>
            </a:fld>
            <a:endParaRPr lang="en-US" sz="1100" b="1" dirty="0"/>
          </a:p>
        </p:txBody>
      </p:sp>
      <p:sp>
        <p:nvSpPr>
          <p:cNvPr id="8" name="Rectangle 7"/>
          <p:cNvSpPr/>
          <p:nvPr/>
        </p:nvSpPr>
        <p:spPr>
          <a:xfrm>
            <a:off x="354592" y="2039357"/>
            <a:ext cx="8424936" cy="3739485"/>
          </a:xfrm>
          <a:prstGeom prst="rect">
            <a:avLst/>
          </a:prstGeom>
        </p:spPr>
        <p:txBody>
          <a:bodyPr wrap="square">
            <a:spAutoFit/>
          </a:bodyPr>
          <a:lstStyle/>
          <a:p>
            <a:pPr marL="342900" lvl="1" indent="-342900">
              <a:buSzPct val="70000"/>
              <a:buFont typeface="Wingdings" pitchFamily="2" charset="2"/>
              <a:buChar char="§"/>
            </a:pPr>
            <a:r>
              <a:rPr lang="en-GB" sz="2300" dirty="0" smtClean="0"/>
              <a:t>The IASB changed IFRS 10 and IAS 28 to require that </a:t>
            </a:r>
            <a:r>
              <a:rPr lang="en-GB" sz="2300" dirty="0"/>
              <a:t>the gains or losses resulting from the sale or contribution of an asset or subsidiary </a:t>
            </a:r>
            <a:r>
              <a:rPr lang="en-GB" sz="2300" dirty="0" smtClean="0"/>
              <a:t>to an associate or joint venture shall be:</a:t>
            </a:r>
            <a:endParaRPr lang="en-GB" sz="2300" dirty="0"/>
          </a:p>
          <a:p>
            <a:pPr marL="342900" lvl="1" indent="-342900">
              <a:buSzPct val="70000"/>
              <a:buFont typeface="Wingdings" pitchFamily="2" charset="2"/>
              <a:buChar char="§"/>
            </a:pPr>
            <a:endParaRPr lang="en-US" sz="2300" dirty="0" smtClean="0"/>
          </a:p>
          <a:p>
            <a:pPr marL="901700" lvl="2" indent="-517525">
              <a:spcBef>
                <a:spcPts val="600"/>
              </a:spcBef>
              <a:spcAft>
                <a:spcPts val="1200"/>
              </a:spcAft>
              <a:buSzPct val="70000"/>
              <a:buFont typeface="Wingdings" pitchFamily="2" charset="2"/>
              <a:buChar char="§"/>
            </a:pPr>
            <a:r>
              <a:rPr lang="en-GB" sz="2300" b="1" dirty="0" smtClean="0">
                <a:solidFill>
                  <a:srgbClr val="005874"/>
                </a:solidFill>
              </a:rPr>
              <a:t>recognised </a:t>
            </a:r>
            <a:r>
              <a:rPr lang="en-GB" sz="2300" b="1" dirty="0">
                <a:solidFill>
                  <a:srgbClr val="005874"/>
                </a:solidFill>
              </a:rPr>
              <a:t>in full </a:t>
            </a:r>
            <a:r>
              <a:rPr lang="en-GB" sz="2300" dirty="0"/>
              <a:t>if the </a:t>
            </a:r>
            <a:r>
              <a:rPr lang="en-GB" sz="2300" dirty="0" smtClean="0"/>
              <a:t>asset or subsidiary contains </a:t>
            </a:r>
            <a:r>
              <a:rPr lang="en-GB" sz="2300" dirty="0"/>
              <a:t>a </a:t>
            </a:r>
            <a:r>
              <a:rPr lang="en-GB" sz="2300" dirty="0" smtClean="0"/>
              <a:t>business; and</a:t>
            </a:r>
          </a:p>
          <a:p>
            <a:pPr marL="901700" lvl="2" indent="-517525">
              <a:spcBef>
                <a:spcPts val="600"/>
              </a:spcBef>
              <a:spcAft>
                <a:spcPts val="1200"/>
              </a:spcAft>
              <a:buSzPct val="70000"/>
              <a:buFont typeface="Wingdings" pitchFamily="2" charset="2"/>
              <a:buChar char="§"/>
            </a:pPr>
            <a:r>
              <a:rPr lang="en-GB" sz="2300" b="1" dirty="0" smtClean="0">
                <a:solidFill>
                  <a:srgbClr val="005874"/>
                </a:solidFill>
              </a:rPr>
              <a:t>partially recognised </a:t>
            </a:r>
            <a:r>
              <a:rPr lang="en-GB" sz="2300" dirty="0"/>
              <a:t>if the </a:t>
            </a:r>
            <a:r>
              <a:rPr lang="en-GB" sz="2300" dirty="0" smtClean="0"/>
              <a:t>asset or subsidiary does not contain </a:t>
            </a:r>
            <a:r>
              <a:rPr lang="en-GB" sz="2300" dirty="0"/>
              <a:t>a </a:t>
            </a:r>
            <a:r>
              <a:rPr lang="en-GB" sz="2300" dirty="0" smtClean="0"/>
              <a:t>business.</a:t>
            </a:r>
            <a:endParaRPr lang="en-GB" sz="2300" dirty="0"/>
          </a:p>
          <a:p>
            <a:pPr marL="901700" lvl="2" indent="-517525">
              <a:buSzPct val="70000"/>
              <a:buFont typeface="Wingdings" pitchFamily="2" charset="2"/>
              <a:buChar char="§"/>
            </a:pPr>
            <a:endParaRPr lang="en-US" sz="2300" dirty="0"/>
          </a:p>
        </p:txBody>
      </p:sp>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Tree>
    <p:extLst>
      <p:ext uri="{BB962C8B-B14F-4D97-AF65-F5344CB8AC3E}">
        <p14:creationId xmlns:p14="http://schemas.microsoft.com/office/powerpoint/2010/main" val="754955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a:solidFill>
                <a:schemeClr val="bg1"/>
              </a:solidFill>
            </a:endParaRPr>
          </a:p>
        </p:txBody>
      </p:sp>
      <p:sp>
        <p:nvSpPr>
          <p:cNvPr id="5134" name="Title 9"/>
          <p:cNvSpPr>
            <a:spLocks noGrp="1"/>
          </p:cNvSpPr>
          <p:nvPr>
            <p:ph type="title"/>
          </p:nvPr>
        </p:nvSpPr>
        <p:spPr>
          <a:xfrm>
            <a:off x="0" y="0"/>
            <a:ext cx="9144000" cy="1357313"/>
          </a:xfrm>
        </p:spPr>
        <p:txBody>
          <a:bodyPr/>
          <a:lstStyle/>
          <a:p>
            <a:r>
              <a:rPr lang="en-GB" sz="2400" dirty="0"/>
              <a:t/>
            </a:r>
            <a:br>
              <a:rPr lang="en-GB" sz="2400" dirty="0"/>
            </a:br>
            <a:r>
              <a:rPr lang="en-GB" sz="2400" b="1" i="1" dirty="0" smtClean="0"/>
              <a:t>EFRAG’s Advice to the European Commission</a:t>
            </a:r>
            <a:endParaRPr lang="fr-BE" sz="2400" b="1" i="1" dirty="0" smtClean="0"/>
          </a:p>
        </p:txBody>
      </p:sp>
      <p:sp>
        <p:nvSpPr>
          <p:cNvPr id="3" name="Slide Number Placeholder 2"/>
          <p:cNvSpPr>
            <a:spLocks noGrp="1"/>
          </p:cNvSpPr>
          <p:nvPr>
            <p:ph type="sldNum" sz="quarter" idx="12"/>
          </p:nvPr>
        </p:nvSpPr>
        <p:spPr>
          <a:xfrm>
            <a:off x="971600" y="6331044"/>
            <a:ext cx="419100" cy="365125"/>
          </a:xfrm>
        </p:spPr>
        <p:txBody>
          <a:bodyPr/>
          <a:lstStyle/>
          <a:p>
            <a:pPr algn="ctr">
              <a:defRPr/>
            </a:pPr>
            <a:fld id="{0FFC5ECA-8077-48A0-9ADC-3FF010C32D62}" type="slidenum">
              <a:rPr lang="en-US" sz="1100" b="1" smtClean="0"/>
              <a:pPr algn="ctr">
                <a:defRPr/>
              </a:pPr>
              <a:t>16</a:t>
            </a:fld>
            <a:endParaRPr lang="en-US" sz="1100" b="1" dirty="0"/>
          </a:p>
        </p:txBody>
      </p:sp>
      <p:sp>
        <p:nvSpPr>
          <p:cNvPr id="9" name="Rounded Rectangle 8"/>
          <p:cNvSpPr/>
          <p:nvPr/>
        </p:nvSpPr>
        <p:spPr>
          <a:xfrm>
            <a:off x="467544" y="4108739"/>
            <a:ext cx="8208913" cy="2052000"/>
          </a:xfrm>
          <a:prstGeom prst="roundRect">
            <a:avLst/>
          </a:prstGeom>
          <a:solidFill>
            <a:srgbClr val="00779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180000" algn="just">
              <a:buSzPct val="70000"/>
            </a:pPr>
            <a:r>
              <a:rPr lang="en-GB" sz="1900" b="1" dirty="0"/>
              <a:t>In the light of the interactions between the </a:t>
            </a:r>
            <a:r>
              <a:rPr lang="en-GB" sz="1900" b="1" dirty="0" smtClean="0"/>
              <a:t>Amendments </a:t>
            </a:r>
            <a:r>
              <a:rPr lang="en-GB" sz="1900" b="1" dirty="0"/>
              <a:t>to IFRS 10 and IAS 28 and the IASB’s forthcoming Exposure Draft, and their common effective date, EFRAG recommended to the European Commission to postpone the endorsement process relating to the </a:t>
            </a:r>
            <a:r>
              <a:rPr lang="en-GB" sz="1900" b="1" dirty="0" smtClean="0"/>
              <a:t>published amendments until the new amendments are completed.</a:t>
            </a:r>
            <a:endParaRPr lang="en-US" sz="1900" b="1" dirty="0"/>
          </a:p>
        </p:txBody>
      </p:sp>
      <p:sp>
        <p:nvSpPr>
          <p:cNvPr id="6" name="Rounded Rectangle 5"/>
          <p:cNvSpPr/>
          <p:nvPr/>
        </p:nvSpPr>
        <p:spPr>
          <a:xfrm>
            <a:off x="467544" y="1858927"/>
            <a:ext cx="8208913" cy="2052000"/>
          </a:xfrm>
          <a:prstGeom prst="roundRect">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spcBef>
                <a:spcPts val="1000"/>
              </a:spcBef>
              <a:spcAft>
                <a:spcPts val="1000"/>
              </a:spcAft>
              <a:buSzPct val="70000"/>
            </a:pPr>
            <a:endParaRPr lang="en-GB" sz="2000" b="1" dirty="0" smtClean="0">
              <a:solidFill>
                <a:srgbClr val="005874"/>
              </a:solidFill>
            </a:endParaRPr>
          </a:p>
          <a:p>
            <a:pPr marL="180000">
              <a:spcBef>
                <a:spcPts val="600"/>
              </a:spcBef>
              <a:spcAft>
                <a:spcPts val="600"/>
              </a:spcAft>
              <a:buSzPct val="70000"/>
            </a:pPr>
            <a:r>
              <a:rPr lang="en-GB" sz="1900" b="1" dirty="0" smtClean="0">
                <a:solidFill>
                  <a:srgbClr val="005874"/>
                </a:solidFill>
              </a:rPr>
              <a:t>In </a:t>
            </a:r>
            <a:r>
              <a:rPr lang="en-GB" sz="1900" b="1" dirty="0">
                <a:solidFill>
                  <a:srgbClr val="005874"/>
                </a:solidFill>
              </a:rPr>
              <a:t>January 2015, the IASB tentatively decided to correct an identified contradiction between the amendments to IFRS 10 and IAS 28 and paragraph 32 of IAS 28. </a:t>
            </a:r>
            <a:endParaRPr lang="en-GB" sz="1900" b="1" dirty="0" smtClean="0">
              <a:solidFill>
                <a:srgbClr val="005874"/>
              </a:solidFill>
            </a:endParaRPr>
          </a:p>
          <a:p>
            <a:pPr marL="180000" lvl="1">
              <a:spcBef>
                <a:spcPts val="600"/>
              </a:spcBef>
              <a:spcAft>
                <a:spcPts val="600"/>
              </a:spcAft>
              <a:buSzPct val="70000"/>
            </a:pPr>
            <a:r>
              <a:rPr lang="en-GB" sz="1900" b="1" dirty="0">
                <a:solidFill>
                  <a:srgbClr val="005874"/>
                </a:solidFill>
              </a:rPr>
              <a:t>It also decided to include these corrections within a forthcoming Exposure Draft and to postpone the effective date of the amendments to IFRS 10 and IAS 28.</a:t>
            </a:r>
          </a:p>
          <a:p>
            <a:pPr>
              <a:spcBef>
                <a:spcPts val="1000"/>
              </a:spcBef>
              <a:spcAft>
                <a:spcPts val="1000"/>
              </a:spcAft>
              <a:buSzPct val="70000"/>
            </a:pPr>
            <a:endParaRPr lang="en-GB" sz="2000" b="1" dirty="0">
              <a:solidFill>
                <a:srgbClr val="005874"/>
              </a:solidFill>
            </a:endParaRPr>
          </a:p>
        </p:txBody>
      </p:sp>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Tree>
    <p:extLst>
      <p:ext uri="{BB962C8B-B14F-4D97-AF65-F5344CB8AC3E}">
        <p14:creationId xmlns:p14="http://schemas.microsoft.com/office/powerpoint/2010/main" val="4210611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3" name="Slide Number Placeholder 2"/>
          <p:cNvSpPr>
            <a:spLocks noGrp="1"/>
          </p:cNvSpPr>
          <p:nvPr>
            <p:ph type="sldNum" sz="quarter" idx="12"/>
          </p:nvPr>
        </p:nvSpPr>
        <p:spPr/>
        <p:txBody>
          <a:bodyPr/>
          <a:lstStyle/>
          <a:p>
            <a:fld id="{CEFBDD81-1F9F-1A44-BAE5-EA9B5A3AE313}" type="slidenum">
              <a:rPr lang="en-US" smtClean="0"/>
              <a:pPr/>
              <a:t>17</a:t>
            </a:fld>
            <a:endParaRPr lang="en-US" dirty="0"/>
          </a:p>
        </p:txBody>
      </p:sp>
      <p:sp>
        <p:nvSpPr>
          <p:cNvPr id="5" name="Subtitle 4"/>
          <p:cNvSpPr>
            <a:spLocks noGrp="1"/>
          </p:cNvSpPr>
          <p:nvPr>
            <p:ph type="subTitle" idx="1"/>
          </p:nvPr>
        </p:nvSpPr>
        <p:spPr>
          <a:xfrm>
            <a:off x="1979712" y="1988840"/>
            <a:ext cx="5929354" cy="1846659"/>
          </a:xfrm>
        </p:spPr>
        <p:txBody>
          <a:bodyPr/>
          <a:lstStyle/>
          <a:p>
            <a:pPr algn="ctr"/>
            <a:r>
              <a:rPr lang="fr-FR" dirty="0" err="1" smtClean="0"/>
              <a:t>Endorsement</a:t>
            </a:r>
            <a:r>
              <a:rPr lang="fr-FR" dirty="0" smtClean="0"/>
              <a:t> </a:t>
            </a:r>
            <a:r>
              <a:rPr lang="fr-FR" dirty="0" err="1" smtClean="0"/>
              <a:t>advice</a:t>
            </a:r>
            <a:r>
              <a:rPr lang="fr-FR" dirty="0" smtClean="0"/>
              <a:t> of </a:t>
            </a:r>
            <a:r>
              <a:rPr lang="fr-FR" dirty="0" err="1" smtClean="0"/>
              <a:t>Annual</a:t>
            </a:r>
            <a:r>
              <a:rPr lang="fr-FR" dirty="0" smtClean="0"/>
              <a:t> </a:t>
            </a:r>
            <a:r>
              <a:rPr lang="fr-FR" dirty="0" err="1" smtClean="0"/>
              <a:t>Amendments</a:t>
            </a:r>
            <a:r>
              <a:rPr lang="fr-FR" dirty="0" smtClean="0"/>
              <a:t> 2012-2014</a:t>
            </a:r>
            <a:endParaRPr lang="fr-BE" dirty="0"/>
          </a:p>
        </p:txBody>
      </p:sp>
    </p:spTree>
    <p:extLst>
      <p:ext uri="{BB962C8B-B14F-4D97-AF65-F5344CB8AC3E}">
        <p14:creationId xmlns:p14="http://schemas.microsoft.com/office/powerpoint/2010/main" val="3209546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a:t>Annual Improvements to IFRSs 2012-2014 Cycle</a:t>
            </a:r>
          </a:p>
        </p:txBody>
      </p:sp>
      <p:sp>
        <p:nvSpPr>
          <p:cNvPr id="3" name="Tijdelijke aanduiding voor inhoud 2"/>
          <p:cNvSpPr>
            <a:spLocks noGrp="1"/>
          </p:cNvSpPr>
          <p:nvPr>
            <p:ph idx="1"/>
          </p:nvPr>
        </p:nvSpPr>
        <p:spPr/>
        <p:txBody>
          <a:bodyPr>
            <a:normAutofit fontScale="70000" lnSpcReduction="20000"/>
          </a:bodyPr>
          <a:lstStyle/>
          <a:p>
            <a:r>
              <a:rPr lang="en-GB" dirty="0"/>
              <a:t>In September 2014, the IASB issued the </a:t>
            </a:r>
            <a:r>
              <a:rPr lang="en-GB" i="1" dirty="0"/>
              <a:t>Annual Improvements to IFRSs 2012–2014 </a:t>
            </a:r>
            <a:r>
              <a:rPr lang="en-GB" i="1" dirty="0" smtClean="0"/>
              <a:t>Cycle </a:t>
            </a:r>
            <a:r>
              <a:rPr lang="en-GB" dirty="0" smtClean="0"/>
              <a:t>(‘the Amendments’).</a:t>
            </a:r>
          </a:p>
          <a:p>
            <a:r>
              <a:rPr lang="en-GB" dirty="0" smtClean="0"/>
              <a:t>The </a:t>
            </a:r>
            <a:r>
              <a:rPr lang="en-GB" dirty="0"/>
              <a:t>Amendments include changes to four </a:t>
            </a:r>
            <a:r>
              <a:rPr lang="en-GB" dirty="0" smtClean="0"/>
              <a:t>Standards that aim to clarify current guidance in them. They are therefore not expected to have any effect other than assisting for greater consistency in application of IFRS</a:t>
            </a:r>
          </a:p>
          <a:p>
            <a:r>
              <a:rPr lang="en-GB" dirty="0"/>
              <a:t>The Amendments become effective for annual periods beginning on or </a:t>
            </a:r>
            <a:r>
              <a:rPr lang="en-GB" dirty="0" smtClean="0"/>
              <a:t>after 1 </a:t>
            </a:r>
            <a:r>
              <a:rPr lang="en-GB" dirty="0"/>
              <a:t>January 2016. Earlier application is permitted, however entities shall disclose that fact.</a:t>
            </a:r>
            <a:endParaRPr lang="en-GB" dirty="0" smtClean="0"/>
          </a:p>
          <a:p>
            <a:r>
              <a:rPr lang="en-GB" dirty="0" smtClean="0"/>
              <a:t>EFRAG </a:t>
            </a:r>
            <a:r>
              <a:rPr lang="en-GB" dirty="0"/>
              <a:t>published its endorsement advice on 4 February 2015 where it </a:t>
            </a:r>
            <a:r>
              <a:rPr lang="en-GB" dirty="0" smtClean="0"/>
              <a:t>assesses that the amendments meet all endorsement criteria in the IAS Regulation  </a:t>
            </a:r>
          </a:p>
        </p:txBody>
      </p:sp>
      <p:sp>
        <p:nvSpPr>
          <p:cNvPr id="4" name="Footer Placeholder 3"/>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5" name="Slide Number Placeholder 4"/>
          <p:cNvSpPr>
            <a:spLocks noGrp="1"/>
          </p:cNvSpPr>
          <p:nvPr>
            <p:ph type="sldNum" sz="quarter" idx="12"/>
          </p:nvPr>
        </p:nvSpPr>
        <p:spPr/>
        <p:txBody>
          <a:bodyPr/>
          <a:lstStyle/>
          <a:p>
            <a:fld id="{CEFBDD81-1F9F-1A44-BAE5-EA9B5A3AE313}" type="slidenum">
              <a:rPr lang="en-US" smtClean="0"/>
              <a:pPr/>
              <a:t>18</a:t>
            </a:fld>
            <a:endParaRPr lang="en-US" dirty="0"/>
          </a:p>
        </p:txBody>
      </p:sp>
    </p:spTree>
    <p:extLst>
      <p:ext uri="{BB962C8B-B14F-4D97-AF65-F5344CB8AC3E}">
        <p14:creationId xmlns:p14="http://schemas.microsoft.com/office/powerpoint/2010/main" val="1020341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a:t>Annual Improvements to IFRSs 2012-2014 </a:t>
            </a:r>
            <a:r>
              <a:rPr lang="en-GB" dirty="0" smtClean="0"/>
              <a:t>Cycle – Summary</a:t>
            </a:r>
            <a:endParaRPr lang="en-GB" dirty="0"/>
          </a:p>
        </p:txBody>
      </p:sp>
      <p:graphicFrame>
        <p:nvGraphicFramePr>
          <p:cNvPr id="6" name="Content Placeholder 5"/>
          <p:cNvGraphicFramePr>
            <a:graphicFrameLocks noGrp="1"/>
          </p:cNvGraphicFramePr>
          <p:nvPr>
            <p:ph idx="1"/>
            <p:extLst/>
          </p:nvPr>
        </p:nvGraphicFramePr>
        <p:xfrm>
          <a:off x="106808" y="1412776"/>
          <a:ext cx="8929688" cy="4975225"/>
        </p:xfrm>
        <a:graphic>
          <a:graphicData uri="http://schemas.openxmlformats.org/drawingml/2006/table">
            <a:tbl>
              <a:tblPr firstRow="1" bandRow="1">
                <a:tableStyleId>{5C22544A-7EE6-4342-B048-85BDC9FD1C3A}</a:tableStyleId>
              </a:tblPr>
              <a:tblGrid>
                <a:gridCol w="2843808"/>
                <a:gridCol w="6085880"/>
              </a:tblGrid>
              <a:tr h="370840">
                <a:tc>
                  <a:txBody>
                    <a:bodyPr/>
                    <a:lstStyle/>
                    <a:p>
                      <a:pPr algn="l" fontAlgn="b"/>
                      <a:r>
                        <a:rPr lang="en-GB" sz="1300" dirty="0" smtClean="0">
                          <a:solidFill>
                            <a:schemeClr val="bg1"/>
                          </a:solidFill>
                          <a:latin typeface="Arial" panose="020B0604020202020204" pitchFamily="34" charset="0"/>
                          <a:cs typeface="Arial" panose="020B0604020202020204" pitchFamily="34" charset="0"/>
                        </a:rPr>
                        <a:t>AMENDMENT</a:t>
                      </a:r>
                      <a:endParaRPr lang="en-GB" sz="1300" dirty="0">
                        <a:solidFill>
                          <a:schemeClr val="bg1"/>
                        </a:solidFill>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GB" sz="1300" dirty="0" smtClean="0">
                          <a:solidFill>
                            <a:schemeClr val="bg1"/>
                          </a:solidFill>
                          <a:latin typeface="Arial" panose="020B0604020202020204" pitchFamily="34" charset="0"/>
                          <a:cs typeface="Arial" panose="020B0604020202020204" pitchFamily="34" charset="0"/>
                        </a:rPr>
                        <a:t>CLARIFICATION</a:t>
                      </a:r>
                      <a:endParaRPr lang="en-GB" sz="1300" dirty="0">
                        <a:solidFill>
                          <a:schemeClr val="bg1"/>
                        </a:solidFill>
                        <a:latin typeface="Arial" panose="020B0604020202020204" pitchFamily="34" charset="0"/>
                        <a:cs typeface="Arial" panose="020B0604020202020204" pitchFamily="34" charset="0"/>
                      </a:endParaRPr>
                    </a:p>
                  </a:txBody>
                  <a:tcPr marL="9525" marR="9525" marT="9525" marB="0" anchor="b"/>
                </a:tc>
              </a:tr>
              <a:tr h="370840">
                <a:tc>
                  <a:txBody>
                    <a:bodyPr/>
                    <a:lstStyle/>
                    <a:p>
                      <a:pPr algn="l" fontAlgn="t"/>
                      <a:r>
                        <a:rPr lang="en-GB" sz="1300" dirty="0">
                          <a:solidFill>
                            <a:srgbClr val="18427B"/>
                          </a:solidFill>
                          <a:latin typeface="Arial" panose="020B0604020202020204" pitchFamily="34" charset="0"/>
                          <a:cs typeface="Arial" panose="020B0604020202020204" pitchFamily="34" charset="0"/>
                        </a:rPr>
                        <a:t>IFRS 5 </a:t>
                      </a:r>
                      <a:r>
                        <a:rPr lang="en-GB" sz="1300" i="1" dirty="0">
                          <a:solidFill>
                            <a:srgbClr val="18427B"/>
                          </a:solidFill>
                          <a:latin typeface="Arial" panose="020B0604020202020204" pitchFamily="34" charset="0"/>
                          <a:cs typeface="Arial" panose="020B0604020202020204" pitchFamily="34" charset="0"/>
                        </a:rPr>
                        <a:t>Non-current Assets held for Sale and Discontinued Operations</a:t>
                      </a:r>
                      <a:r>
                        <a:rPr lang="en-GB" sz="1300" dirty="0">
                          <a:solidFill>
                            <a:srgbClr val="18427B"/>
                          </a:solidFill>
                          <a:latin typeface="Arial" panose="020B0604020202020204" pitchFamily="34" charset="0"/>
                          <a:cs typeface="Arial" panose="020B0604020202020204" pitchFamily="34" charset="0"/>
                        </a:rPr>
                        <a:t>: Change of Disposal Method</a:t>
                      </a:r>
                    </a:p>
                  </a:txBody>
                  <a:tcPr marL="9525" marR="9525" marT="9525" marB="0"/>
                </a:tc>
                <a:tc>
                  <a:txBody>
                    <a:bodyPr/>
                    <a:lstStyle/>
                    <a:p>
                      <a:pPr algn="l" fontAlgn="t"/>
                      <a:r>
                        <a:rPr lang="en-GB" sz="1300" dirty="0" smtClean="0">
                          <a:solidFill>
                            <a:srgbClr val="18427B"/>
                          </a:solidFill>
                          <a:latin typeface="Arial" panose="020B0604020202020204" pitchFamily="34" charset="0"/>
                          <a:cs typeface="Arial" panose="020B0604020202020204" pitchFamily="34" charset="0"/>
                        </a:rPr>
                        <a:t>These amendments </a:t>
                      </a:r>
                      <a:r>
                        <a:rPr lang="en-GB" sz="1300" dirty="0">
                          <a:solidFill>
                            <a:srgbClr val="18427B"/>
                          </a:solidFill>
                          <a:latin typeface="Arial" panose="020B0604020202020204" pitchFamily="34" charset="0"/>
                          <a:cs typeface="Arial" panose="020B0604020202020204" pitchFamily="34" charset="0"/>
                        </a:rPr>
                        <a:t>clarify that no re-measurement gain or loss is accounted for in the statement(s) of profit or loss or other comprehensive income due to the </a:t>
                      </a:r>
                      <a:r>
                        <a:rPr lang="en-GB" sz="1300" dirty="0" smtClean="0">
                          <a:solidFill>
                            <a:srgbClr val="18427B"/>
                          </a:solidFill>
                          <a:latin typeface="Arial" panose="020B0604020202020204" pitchFamily="34" charset="0"/>
                          <a:cs typeface="Arial" panose="020B0604020202020204" pitchFamily="34" charset="0"/>
                        </a:rPr>
                        <a:t>reclassification </a:t>
                      </a:r>
                      <a:r>
                        <a:rPr lang="en-GB" sz="1300" dirty="0">
                          <a:solidFill>
                            <a:srgbClr val="18427B"/>
                          </a:solidFill>
                          <a:latin typeface="Arial" panose="020B0604020202020204" pitchFamily="34" charset="0"/>
                          <a:cs typeface="Arial" panose="020B0604020202020204" pitchFamily="34" charset="0"/>
                        </a:rPr>
                        <a:t>of an asset (or disposal group) directly from being ‘held for sale’ to being ‘held for distribution to owners’ (or vice versa). In addition, </a:t>
                      </a:r>
                      <a:r>
                        <a:rPr lang="en-GB" sz="1300" dirty="0" smtClean="0">
                          <a:solidFill>
                            <a:srgbClr val="18427B"/>
                          </a:solidFill>
                          <a:latin typeface="Arial" panose="020B0604020202020204" pitchFamily="34" charset="0"/>
                          <a:cs typeface="Arial" panose="020B0604020202020204" pitchFamily="34" charset="0"/>
                        </a:rPr>
                        <a:t>they clarify </a:t>
                      </a:r>
                      <a:r>
                        <a:rPr lang="en-GB" sz="1300" dirty="0">
                          <a:solidFill>
                            <a:srgbClr val="18427B"/>
                          </a:solidFill>
                          <a:latin typeface="Arial" panose="020B0604020202020204" pitchFamily="34" charset="0"/>
                          <a:cs typeface="Arial" panose="020B0604020202020204" pitchFamily="34" charset="0"/>
                        </a:rPr>
                        <a:t>that current requirements in </a:t>
                      </a:r>
                      <a:r>
                        <a:rPr lang="en-GB" sz="1300" dirty="0" smtClean="0">
                          <a:solidFill>
                            <a:srgbClr val="18427B"/>
                          </a:solidFill>
                          <a:latin typeface="Arial" panose="020B0604020202020204" pitchFamily="34" charset="0"/>
                          <a:cs typeface="Arial" panose="020B0604020202020204" pitchFamily="34" charset="0"/>
                        </a:rPr>
                        <a:t>IFRS</a:t>
                      </a:r>
                      <a:r>
                        <a:rPr lang="en-GB" sz="1300" baseline="0" dirty="0" smtClean="0">
                          <a:solidFill>
                            <a:srgbClr val="18427B"/>
                          </a:solidFill>
                          <a:latin typeface="Arial" panose="020B0604020202020204" pitchFamily="34" charset="0"/>
                          <a:cs typeface="Arial" panose="020B0604020202020204" pitchFamily="34" charset="0"/>
                        </a:rPr>
                        <a:t> </a:t>
                      </a:r>
                      <a:r>
                        <a:rPr lang="en-GB" sz="1300" dirty="0" smtClean="0">
                          <a:solidFill>
                            <a:srgbClr val="18427B"/>
                          </a:solidFill>
                          <a:latin typeface="Arial" panose="020B0604020202020204" pitchFamily="34" charset="0"/>
                          <a:cs typeface="Arial" panose="020B0604020202020204" pitchFamily="34" charset="0"/>
                        </a:rPr>
                        <a:t>5 </a:t>
                      </a:r>
                      <a:r>
                        <a:rPr lang="en-GB" sz="1300" dirty="0">
                          <a:solidFill>
                            <a:srgbClr val="18427B"/>
                          </a:solidFill>
                          <a:latin typeface="Arial" panose="020B0604020202020204" pitchFamily="34" charset="0"/>
                          <a:cs typeface="Arial" panose="020B0604020202020204" pitchFamily="34" charset="0"/>
                        </a:rPr>
                        <a:t>should be applied in </a:t>
                      </a:r>
                      <a:r>
                        <a:rPr lang="en-GB" sz="1300" dirty="0" smtClean="0">
                          <a:solidFill>
                            <a:srgbClr val="18427B"/>
                          </a:solidFill>
                          <a:latin typeface="Arial" panose="020B0604020202020204" pitchFamily="34" charset="0"/>
                          <a:cs typeface="Arial" panose="020B0604020202020204" pitchFamily="34" charset="0"/>
                        </a:rPr>
                        <a:t>both the situations above.  </a:t>
                      </a:r>
                      <a:r>
                        <a:rPr lang="en-GB" sz="1300" dirty="0">
                          <a:solidFill>
                            <a:srgbClr val="18427B"/>
                          </a:solidFill>
                          <a:latin typeface="Arial" panose="020B0604020202020204" pitchFamily="34" charset="0"/>
                          <a:cs typeface="Arial" panose="020B0604020202020204" pitchFamily="34" charset="0"/>
                        </a:rPr>
                        <a:t/>
                      </a:r>
                      <a:br>
                        <a:rPr lang="en-GB" sz="1300" dirty="0">
                          <a:solidFill>
                            <a:srgbClr val="18427B"/>
                          </a:solidFill>
                          <a:latin typeface="Arial" panose="020B0604020202020204" pitchFamily="34" charset="0"/>
                          <a:cs typeface="Arial" panose="020B0604020202020204" pitchFamily="34" charset="0"/>
                        </a:rPr>
                      </a:br>
                      <a:endParaRPr lang="en-GB" sz="1300" dirty="0">
                        <a:solidFill>
                          <a:srgbClr val="18427B"/>
                        </a:solidFill>
                        <a:latin typeface="Arial" panose="020B0604020202020204" pitchFamily="34" charset="0"/>
                        <a:cs typeface="Arial" panose="020B0604020202020204" pitchFamily="34" charset="0"/>
                      </a:endParaRPr>
                    </a:p>
                  </a:txBody>
                  <a:tcPr marL="9525" marR="9525" marT="9525" marB="0"/>
                </a:tc>
              </a:tr>
              <a:tr h="370840">
                <a:tc>
                  <a:txBody>
                    <a:bodyPr/>
                    <a:lstStyle/>
                    <a:p>
                      <a:pPr algn="l" fontAlgn="b"/>
                      <a:r>
                        <a:rPr lang="en-GB" sz="1300" dirty="0">
                          <a:solidFill>
                            <a:srgbClr val="18427B"/>
                          </a:solidFill>
                          <a:latin typeface="Arial" panose="020B0604020202020204" pitchFamily="34" charset="0"/>
                          <a:cs typeface="Arial" panose="020B0604020202020204" pitchFamily="34" charset="0"/>
                        </a:rPr>
                        <a:t>IFRS 7 </a:t>
                      </a:r>
                      <a:r>
                        <a:rPr lang="en-GB" sz="1300" i="1" dirty="0">
                          <a:solidFill>
                            <a:srgbClr val="18427B"/>
                          </a:solidFill>
                          <a:latin typeface="Arial" panose="020B0604020202020204" pitchFamily="34" charset="0"/>
                          <a:cs typeface="Arial" panose="020B0604020202020204" pitchFamily="34" charset="0"/>
                        </a:rPr>
                        <a:t>Financial </a:t>
                      </a:r>
                      <a:r>
                        <a:rPr lang="en-GB" sz="1300" i="1" dirty="0" smtClean="0">
                          <a:solidFill>
                            <a:srgbClr val="18427B"/>
                          </a:solidFill>
                          <a:latin typeface="Arial" panose="020B0604020202020204" pitchFamily="34" charset="0"/>
                          <a:cs typeface="Arial" panose="020B0604020202020204" pitchFamily="34" charset="0"/>
                        </a:rPr>
                        <a:t>Instruments - </a:t>
                      </a:r>
                      <a:r>
                        <a:rPr lang="en-GB" sz="1300" i="1" dirty="0">
                          <a:solidFill>
                            <a:srgbClr val="18427B"/>
                          </a:solidFill>
                          <a:latin typeface="Arial" panose="020B0604020202020204" pitchFamily="34" charset="0"/>
                          <a:cs typeface="Arial" panose="020B0604020202020204" pitchFamily="34" charset="0"/>
                        </a:rPr>
                        <a:t>Disclosures</a:t>
                      </a:r>
                      <a:r>
                        <a:rPr lang="en-GB" sz="1300" dirty="0">
                          <a:solidFill>
                            <a:srgbClr val="18427B"/>
                          </a:solidFill>
                          <a:latin typeface="Arial" panose="020B0604020202020204" pitchFamily="34" charset="0"/>
                          <a:cs typeface="Arial" panose="020B0604020202020204" pitchFamily="34" charset="0"/>
                        </a:rPr>
                        <a:t>: Servicing contracts</a:t>
                      </a:r>
                    </a:p>
                  </a:txBody>
                  <a:tcPr marL="9525" marR="9525" marT="9525" marB="0"/>
                </a:tc>
                <a:tc>
                  <a:txBody>
                    <a:bodyPr/>
                    <a:lstStyle/>
                    <a:p>
                      <a:pPr algn="l" fontAlgn="b"/>
                      <a:r>
                        <a:rPr lang="en-GB" sz="1300" dirty="0" smtClean="0">
                          <a:solidFill>
                            <a:srgbClr val="18427B"/>
                          </a:solidFill>
                          <a:latin typeface="Arial" panose="020B0604020202020204" pitchFamily="34" charset="0"/>
                          <a:cs typeface="Arial" panose="020B0604020202020204" pitchFamily="34" charset="0"/>
                        </a:rPr>
                        <a:t>These amendments </a:t>
                      </a:r>
                      <a:r>
                        <a:rPr lang="en-GB" sz="1300" dirty="0">
                          <a:solidFill>
                            <a:srgbClr val="18427B"/>
                          </a:solidFill>
                          <a:latin typeface="Arial" panose="020B0604020202020204" pitchFamily="34" charset="0"/>
                          <a:cs typeface="Arial" panose="020B0604020202020204" pitchFamily="34" charset="0"/>
                        </a:rPr>
                        <a:t>clarify when servicing contracts constitute continuing involvement for the purposes of applying the disclosure requirements in </a:t>
                      </a:r>
                      <a:r>
                        <a:rPr lang="en-GB" sz="1300" dirty="0" smtClean="0">
                          <a:solidFill>
                            <a:srgbClr val="18427B"/>
                          </a:solidFill>
                          <a:latin typeface="Arial" panose="020B0604020202020204" pitchFamily="34" charset="0"/>
                          <a:cs typeface="Arial" panose="020B0604020202020204" pitchFamily="34" charset="0"/>
                        </a:rPr>
                        <a:t>paragraph</a:t>
                      </a:r>
                      <a:r>
                        <a:rPr lang="en-GB" sz="1300" baseline="0" dirty="0" smtClean="0">
                          <a:solidFill>
                            <a:srgbClr val="18427B"/>
                          </a:solidFill>
                          <a:latin typeface="Arial" panose="020B0604020202020204" pitchFamily="34" charset="0"/>
                          <a:cs typeface="Arial" panose="020B0604020202020204" pitchFamily="34" charset="0"/>
                        </a:rPr>
                        <a:t> </a:t>
                      </a:r>
                      <a:r>
                        <a:rPr lang="en-GB" sz="1300" dirty="0" smtClean="0">
                          <a:solidFill>
                            <a:srgbClr val="18427B"/>
                          </a:solidFill>
                          <a:latin typeface="Arial" panose="020B0604020202020204" pitchFamily="34" charset="0"/>
                          <a:cs typeface="Arial" panose="020B0604020202020204" pitchFamily="34" charset="0"/>
                        </a:rPr>
                        <a:t>42C </a:t>
                      </a:r>
                      <a:r>
                        <a:rPr lang="en-GB" sz="1300" dirty="0">
                          <a:solidFill>
                            <a:srgbClr val="18427B"/>
                          </a:solidFill>
                          <a:latin typeface="Arial" panose="020B0604020202020204" pitchFamily="34" charset="0"/>
                          <a:cs typeface="Arial" panose="020B0604020202020204" pitchFamily="34" charset="0"/>
                        </a:rPr>
                        <a:t>of IFRS 7.</a:t>
                      </a:r>
                    </a:p>
                  </a:txBody>
                  <a:tcPr marL="9525" marR="9525" marT="9525" marB="0" anchor="b"/>
                </a:tc>
              </a:tr>
              <a:tr h="370840">
                <a:tc>
                  <a:txBody>
                    <a:bodyPr/>
                    <a:lstStyle/>
                    <a:p>
                      <a:pPr algn="l" fontAlgn="t"/>
                      <a:r>
                        <a:rPr lang="en-GB" sz="1300" dirty="0">
                          <a:solidFill>
                            <a:srgbClr val="18427B"/>
                          </a:solidFill>
                          <a:latin typeface="Arial" panose="020B0604020202020204" pitchFamily="34" charset="0"/>
                          <a:cs typeface="Arial" panose="020B0604020202020204" pitchFamily="34" charset="0"/>
                        </a:rPr>
                        <a:t>IFRS 7 </a:t>
                      </a:r>
                      <a:r>
                        <a:rPr lang="en-GB" sz="1300" i="1" dirty="0">
                          <a:solidFill>
                            <a:srgbClr val="18427B"/>
                          </a:solidFill>
                          <a:latin typeface="Arial" panose="020B0604020202020204" pitchFamily="34" charset="0"/>
                          <a:cs typeface="Arial" panose="020B0604020202020204" pitchFamily="34" charset="0"/>
                        </a:rPr>
                        <a:t>Financial </a:t>
                      </a:r>
                      <a:r>
                        <a:rPr lang="en-GB" sz="1300" i="1" dirty="0" smtClean="0">
                          <a:solidFill>
                            <a:srgbClr val="18427B"/>
                          </a:solidFill>
                          <a:latin typeface="Arial" panose="020B0604020202020204" pitchFamily="34" charset="0"/>
                          <a:cs typeface="Arial" panose="020B0604020202020204" pitchFamily="34" charset="0"/>
                        </a:rPr>
                        <a:t>Instruments -</a:t>
                      </a:r>
                      <a:r>
                        <a:rPr lang="en-GB" sz="1300" i="1" dirty="0">
                          <a:solidFill>
                            <a:srgbClr val="18427B"/>
                          </a:solidFill>
                          <a:latin typeface="Arial" panose="020B0604020202020204" pitchFamily="34" charset="0"/>
                          <a:cs typeface="Arial" panose="020B0604020202020204" pitchFamily="34" charset="0"/>
                        </a:rPr>
                        <a:t>Disclosures</a:t>
                      </a:r>
                      <a:r>
                        <a:rPr lang="en-GB" sz="1300" dirty="0">
                          <a:solidFill>
                            <a:srgbClr val="18427B"/>
                          </a:solidFill>
                          <a:latin typeface="Arial" panose="020B0604020202020204" pitchFamily="34" charset="0"/>
                          <a:cs typeface="Arial" panose="020B0604020202020204" pitchFamily="34" charset="0"/>
                        </a:rPr>
                        <a:t>: Applicability of the Amendments to IFRS 7 on offsetting financial assets and financial liabilities to condensed interim financial statements</a:t>
                      </a:r>
                    </a:p>
                  </a:txBody>
                  <a:tcPr marL="9525" marR="9525" marT="9525" marB="0"/>
                </a:tc>
                <a:tc>
                  <a:txBody>
                    <a:bodyPr/>
                    <a:lstStyle/>
                    <a:p>
                      <a:pPr algn="l" fontAlgn="t"/>
                      <a:r>
                        <a:rPr lang="en-GB" sz="1300" dirty="0" smtClean="0">
                          <a:solidFill>
                            <a:srgbClr val="18427B"/>
                          </a:solidFill>
                          <a:latin typeface="Arial" panose="020B0604020202020204" pitchFamily="34" charset="0"/>
                          <a:cs typeface="Arial" panose="020B0604020202020204" pitchFamily="34" charset="0"/>
                        </a:rPr>
                        <a:t>These </a:t>
                      </a:r>
                      <a:r>
                        <a:rPr lang="en-GB" sz="1300" dirty="0">
                          <a:solidFill>
                            <a:srgbClr val="18427B"/>
                          </a:solidFill>
                          <a:latin typeface="Arial" panose="020B0604020202020204" pitchFamily="34" charset="0"/>
                          <a:cs typeface="Arial" panose="020B0604020202020204" pitchFamily="34" charset="0"/>
                        </a:rPr>
                        <a:t>amendments clarify that the additional disclosures </a:t>
                      </a:r>
                      <a:r>
                        <a:rPr lang="en-GB" sz="1300" dirty="0" smtClean="0">
                          <a:solidFill>
                            <a:srgbClr val="18427B"/>
                          </a:solidFill>
                          <a:latin typeface="Arial" panose="020B0604020202020204" pitchFamily="34" charset="0"/>
                          <a:cs typeface="Arial" panose="020B0604020202020204" pitchFamily="34" charset="0"/>
                        </a:rPr>
                        <a:t>that were introduced by </a:t>
                      </a:r>
                      <a:r>
                        <a:rPr lang="en-GB" sz="1300" dirty="0">
                          <a:solidFill>
                            <a:srgbClr val="18427B"/>
                          </a:solidFill>
                          <a:latin typeface="Arial" panose="020B0604020202020204" pitchFamily="34" charset="0"/>
                          <a:cs typeface="Arial" panose="020B0604020202020204" pitchFamily="34" charset="0"/>
                        </a:rPr>
                        <a:t>the </a:t>
                      </a:r>
                      <a:r>
                        <a:rPr lang="en-GB" sz="1300" i="1" dirty="0">
                          <a:solidFill>
                            <a:srgbClr val="18427B"/>
                          </a:solidFill>
                          <a:latin typeface="Arial" panose="020B0604020202020204" pitchFamily="34" charset="0"/>
                          <a:cs typeface="Arial" panose="020B0604020202020204" pitchFamily="34" charset="0"/>
                        </a:rPr>
                        <a:t>Amendments to IFRS 7 Disclosure–Offsetting Financial Assets and Financial Liabilities</a:t>
                      </a:r>
                      <a:r>
                        <a:rPr lang="en-GB" sz="1300" dirty="0">
                          <a:solidFill>
                            <a:srgbClr val="18427B"/>
                          </a:solidFill>
                          <a:latin typeface="Arial" panose="020B0604020202020204" pitchFamily="34" charset="0"/>
                          <a:cs typeface="Arial" panose="020B0604020202020204" pitchFamily="34" charset="0"/>
                        </a:rPr>
                        <a:t> are not required in interim periods after the year of their initial application unless required </a:t>
                      </a:r>
                      <a:r>
                        <a:rPr lang="en-GB" sz="1300" dirty="0" smtClean="0">
                          <a:solidFill>
                            <a:srgbClr val="18427B"/>
                          </a:solidFill>
                          <a:latin typeface="Arial" panose="020B0604020202020204" pitchFamily="34" charset="0"/>
                          <a:cs typeface="Arial" panose="020B0604020202020204" pitchFamily="34" charset="0"/>
                        </a:rPr>
                        <a:t>by </a:t>
                      </a:r>
                      <a:r>
                        <a:rPr lang="en-GB" sz="1300" dirty="0">
                          <a:solidFill>
                            <a:srgbClr val="18427B"/>
                          </a:solidFill>
                          <a:latin typeface="Arial" panose="020B0604020202020204" pitchFamily="34" charset="0"/>
                          <a:cs typeface="Arial" panose="020B0604020202020204" pitchFamily="34" charset="0"/>
                        </a:rPr>
                        <a:t>IAS 34. </a:t>
                      </a:r>
                    </a:p>
                  </a:txBody>
                  <a:tcPr marL="9525" marR="9525" marT="9525" marB="0"/>
                </a:tc>
              </a:tr>
              <a:tr h="370840">
                <a:tc>
                  <a:txBody>
                    <a:bodyPr/>
                    <a:lstStyle/>
                    <a:p>
                      <a:pPr algn="l" fontAlgn="t"/>
                      <a:r>
                        <a:rPr lang="en-GB" sz="1300" dirty="0">
                          <a:solidFill>
                            <a:srgbClr val="18427B"/>
                          </a:solidFill>
                          <a:latin typeface="Arial" panose="020B0604020202020204" pitchFamily="34" charset="0"/>
                          <a:cs typeface="Arial" panose="020B0604020202020204" pitchFamily="34" charset="0"/>
                        </a:rPr>
                        <a:t>IAS 19 </a:t>
                      </a:r>
                      <a:r>
                        <a:rPr lang="en-GB" sz="1300" i="1" dirty="0">
                          <a:solidFill>
                            <a:srgbClr val="18427B"/>
                          </a:solidFill>
                          <a:latin typeface="Arial" panose="020B0604020202020204" pitchFamily="34" charset="0"/>
                          <a:cs typeface="Arial" panose="020B0604020202020204" pitchFamily="34" charset="0"/>
                        </a:rPr>
                        <a:t>Employee Benefits</a:t>
                      </a:r>
                      <a:r>
                        <a:rPr lang="en-GB" sz="1300" dirty="0">
                          <a:solidFill>
                            <a:srgbClr val="18427B"/>
                          </a:solidFill>
                          <a:latin typeface="Arial" panose="020B0604020202020204" pitchFamily="34" charset="0"/>
                          <a:cs typeface="Arial" panose="020B0604020202020204" pitchFamily="34" charset="0"/>
                        </a:rPr>
                        <a:t>: Discount </a:t>
                      </a:r>
                      <a:r>
                        <a:rPr lang="en-GB" sz="1300" dirty="0" smtClean="0">
                          <a:solidFill>
                            <a:srgbClr val="18427B"/>
                          </a:solidFill>
                          <a:latin typeface="Arial" panose="020B0604020202020204" pitchFamily="34" charset="0"/>
                          <a:cs typeface="Arial" panose="020B0604020202020204" pitchFamily="34" charset="0"/>
                        </a:rPr>
                        <a:t>rate</a:t>
                      </a:r>
                      <a:r>
                        <a:rPr lang="en-GB" sz="1300" baseline="0" dirty="0" smtClean="0">
                          <a:solidFill>
                            <a:srgbClr val="18427B"/>
                          </a:solidFill>
                          <a:latin typeface="Arial" panose="020B0604020202020204" pitchFamily="34" charset="0"/>
                          <a:cs typeface="Arial" panose="020B0604020202020204" pitchFamily="34" charset="0"/>
                        </a:rPr>
                        <a:t> -</a:t>
                      </a:r>
                      <a:r>
                        <a:rPr lang="en-GB" sz="1300" dirty="0" smtClean="0">
                          <a:solidFill>
                            <a:srgbClr val="18427B"/>
                          </a:solidFill>
                          <a:latin typeface="Arial" panose="020B0604020202020204" pitchFamily="34" charset="0"/>
                          <a:cs typeface="Arial" panose="020B0604020202020204" pitchFamily="34" charset="0"/>
                        </a:rPr>
                        <a:t> </a:t>
                      </a:r>
                      <a:r>
                        <a:rPr lang="en-GB" sz="1300" dirty="0">
                          <a:solidFill>
                            <a:srgbClr val="18427B"/>
                          </a:solidFill>
                          <a:latin typeface="Arial" panose="020B0604020202020204" pitchFamily="34" charset="0"/>
                          <a:cs typeface="Arial" panose="020B0604020202020204" pitchFamily="34" charset="0"/>
                        </a:rPr>
                        <a:t>regional market issue</a:t>
                      </a:r>
                    </a:p>
                  </a:txBody>
                  <a:tcPr marL="9525" marR="9525" marT="9525" marB="0"/>
                </a:tc>
                <a:tc>
                  <a:txBody>
                    <a:bodyPr/>
                    <a:lstStyle/>
                    <a:p>
                      <a:pPr algn="l" fontAlgn="b"/>
                      <a:r>
                        <a:rPr lang="en-GB" sz="1300" dirty="0" smtClean="0">
                          <a:solidFill>
                            <a:srgbClr val="18427B"/>
                          </a:solidFill>
                          <a:latin typeface="Arial" panose="020B0604020202020204" pitchFamily="34" charset="0"/>
                          <a:cs typeface="Arial" panose="020B0604020202020204" pitchFamily="34" charset="0"/>
                        </a:rPr>
                        <a:t>These </a:t>
                      </a:r>
                      <a:r>
                        <a:rPr lang="en-GB" sz="1300" dirty="0">
                          <a:solidFill>
                            <a:srgbClr val="18427B"/>
                          </a:solidFill>
                          <a:latin typeface="Arial" panose="020B0604020202020204" pitchFamily="34" charset="0"/>
                          <a:cs typeface="Arial" panose="020B0604020202020204" pitchFamily="34" charset="0"/>
                        </a:rPr>
                        <a:t>amendments clarify that the high quality corporate bonds used to estimate the discount rate should be determined considering the same currency in which the benefits are to be paid. </a:t>
                      </a:r>
                    </a:p>
                  </a:txBody>
                  <a:tcPr marL="9525" marR="9525" marT="9525" marB="0" anchor="b"/>
                </a:tc>
              </a:tr>
              <a:tr h="370840">
                <a:tc>
                  <a:txBody>
                    <a:bodyPr/>
                    <a:lstStyle/>
                    <a:p>
                      <a:pPr algn="l" fontAlgn="t"/>
                      <a:r>
                        <a:rPr lang="en-GB" sz="1300" dirty="0">
                          <a:solidFill>
                            <a:srgbClr val="18427B"/>
                          </a:solidFill>
                          <a:latin typeface="Arial" panose="020B0604020202020204" pitchFamily="34" charset="0"/>
                          <a:cs typeface="Arial" panose="020B0604020202020204" pitchFamily="34" charset="0"/>
                        </a:rPr>
                        <a:t>IAS 34 </a:t>
                      </a:r>
                      <a:r>
                        <a:rPr lang="en-GB" sz="1300" i="1" dirty="0">
                          <a:solidFill>
                            <a:srgbClr val="18427B"/>
                          </a:solidFill>
                          <a:latin typeface="Arial" panose="020B0604020202020204" pitchFamily="34" charset="0"/>
                          <a:cs typeface="Arial" panose="020B0604020202020204" pitchFamily="34" charset="0"/>
                        </a:rPr>
                        <a:t>Interim Financial Reporting</a:t>
                      </a:r>
                      <a:r>
                        <a:rPr lang="en-GB" sz="1300" dirty="0">
                          <a:solidFill>
                            <a:srgbClr val="18427B"/>
                          </a:solidFill>
                          <a:latin typeface="Arial" panose="020B0604020202020204" pitchFamily="34" charset="0"/>
                          <a:cs typeface="Arial" panose="020B0604020202020204" pitchFamily="34" charset="0"/>
                        </a:rPr>
                        <a:t>: Disclosure of information ‘elsewhere in the </a:t>
                      </a:r>
                      <a:r>
                        <a:rPr lang="en-GB" sz="1300" dirty="0" smtClean="0">
                          <a:solidFill>
                            <a:srgbClr val="18427B"/>
                          </a:solidFill>
                          <a:latin typeface="Arial" panose="020B0604020202020204" pitchFamily="34" charset="0"/>
                          <a:cs typeface="Arial" panose="020B0604020202020204" pitchFamily="34" charset="0"/>
                        </a:rPr>
                        <a:t>interim financial </a:t>
                      </a:r>
                      <a:r>
                        <a:rPr lang="en-GB" sz="1300" dirty="0">
                          <a:solidFill>
                            <a:srgbClr val="18427B"/>
                          </a:solidFill>
                          <a:latin typeface="Arial" panose="020B0604020202020204" pitchFamily="34" charset="0"/>
                          <a:cs typeface="Arial" panose="020B0604020202020204" pitchFamily="34" charset="0"/>
                        </a:rPr>
                        <a:t>report’</a:t>
                      </a:r>
                    </a:p>
                  </a:txBody>
                  <a:tcPr marL="9525" marR="9525" marT="9525" marB="0"/>
                </a:tc>
                <a:tc>
                  <a:txBody>
                    <a:bodyPr/>
                    <a:lstStyle/>
                    <a:p>
                      <a:pPr algn="l" fontAlgn="b"/>
                      <a:r>
                        <a:rPr lang="en-GB" sz="1300" dirty="0" smtClean="0">
                          <a:solidFill>
                            <a:srgbClr val="18427B"/>
                          </a:solidFill>
                          <a:latin typeface="Arial" panose="020B0604020202020204" pitchFamily="34" charset="0"/>
                          <a:cs typeface="Arial" panose="020B0604020202020204" pitchFamily="34" charset="0"/>
                        </a:rPr>
                        <a:t>These amendments </a:t>
                      </a:r>
                      <a:r>
                        <a:rPr lang="en-GB" sz="1300" dirty="0">
                          <a:solidFill>
                            <a:srgbClr val="18427B"/>
                          </a:solidFill>
                          <a:latin typeface="Arial" panose="020B0604020202020204" pitchFamily="34" charset="0"/>
                          <a:cs typeface="Arial" panose="020B0604020202020204" pitchFamily="34" charset="0"/>
                        </a:rPr>
                        <a:t>clarify that the ‘other disclosures’ required by paragraph 16A of IAS 34 shall be presented either in the interim financial statements or incorporated by cross-reference from the interim financial statements to some other statement that is available to users of the financial statements on the same terms as the interim financial statements and at the same time.</a:t>
                      </a:r>
                    </a:p>
                  </a:txBody>
                  <a:tcPr marL="9525" marR="9525" marT="9525" marB="0" anchor="b"/>
                </a:tc>
              </a:tr>
            </a:tbl>
          </a:graphicData>
        </a:graphic>
      </p:graphicFrame>
      <p:sp>
        <p:nvSpPr>
          <p:cNvPr id="3" name="Footer Placeholder 2"/>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4" name="Slide Number Placeholder 3"/>
          <p:cNvSpPr>
            <a:spLocks noGrp="1"/>
          </p:cNvSpPr>
          <p:nvPr>
            <p:ph type="sldNum" sz="quarter" idx="12"/>
          </p:nvPr>
        </p:nvSpPr>
        <p:spPr/>
        <p:txBody>
          <a:bodyPr/>
          <a:lstStyle/>
          <a:p>
            <a:fld id="{CEFBDD81-1F9F-1A44-BAE5-EA9B5A3AE313}" type="slidenum">
              <a:rPr lang="en-US" smtClean="0"/>
              <a:pPr/>
              <a:t>19</a:t>
            </a:fld>
            <a:endParaRPr lang="en-US" dirty="0"/>
          </a:p>
        </p:txBody>
      </p:sp>
    </p:spTree>
    <p:extLst>
      <p:ext uri="{BB962C8B-B14F-4D97-AF65-F5344CB8AC3E}">
        <p14:creationId xmlns:p14="http://schemas.microsoft.com/office/powerpoint/2010/main" val="3619672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a:p>
        </p:txBody>
      </p:sp>
      <p:sp>
        <p:nvSpPr>
          <p:cNvPr id="3" name="Slide Number Placeholder 2"/>
          <p:cNvSpPr>
            <a:spLocks noGrp="1"/>
          </p:cNvSpPr>
          <p:nvPr>
            <p:ph type="sldNum" sz="quarter" idx="12"/>
          </p:nvPr>
        </p:nvSpPr>
        <p:spPr/>
        <p:txBody>
          <a:bodyPr/>
          <a:lstStyle/>
          <a:p>
            <a:fld id="{CEFBDD81-1F9F-1A44-BAE5-EA9B5A3AE313}" type="slidenum">
              <a:rPr lang="en-US" smtClean="0"/>
              <a:pPr/>
              <a:t>2</a:t>
            </a:fld>
            <a:endParaRPr lang="en-US" dirty="0"/>
          </a:p>
        </p:txBody>
      </p:sp>
      <p:sp>
        <p:nvSpPr>
          <p:cNvPr id="4" name="Subtitle 3"/>
          <p:cNvSpPr>
            <a:spLocks noGrp="1"/>
          </p:cNvSpPr>
          <p:nvPr>
            <p:ph type="subTitle" idx="1"/>
          </p:nvPr>
        </p:nvSpPr>
        <p:spPr>
          <a:xfrm>
            <a:off x="1571604" y="3143248"/>
            <a:ext cx="7104851" cy="1261884"/>
          </a:xfrm>
        </p:spPr>
        <p:txBody>
          <a:bodyPr/>
          <a:lstStyle/>
          <a:p>
            <a:r>
              <a:rPr lang="fr-FR" dirty="0" err="1" smtClean="0"/>
              <a:t>Endorsement</a:t>
            </a:r>
            <a:r>
              <a:rPr lang="fr-FR" dirty="0" smtClean="0"/>
              <a:t> </a:t>
            </a:r>
            <a:r>
              <a:rPr lang="fr-FR" dirty="0" err="1" smtClean="0"/>
              <a:t>advice</a:t>
            </a:r>
            <a:r>
              <a:rPr lang="fr-FR" dirty="0" smtClean="0"/>
              <a:t> of IFRS 9</a:t>
            </a:r>
            <a:endParaRPr lang="fr-BE" dirty="0"/>
          </a:p>
        </p:txBody>
      </p:sp>
    </p:spTree>
    <p:extLst>
      <p:ext uri="{BB962C8B-B14F-4D97-AF65-F5344CB8AC3E}">
        <p14:creationId xmlns:p14="http://schemas.microsoft.com/office/powerpoint/2010/main" val="32579064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5" name="Slide Number Placeholder 4"/>
          <p:cNvSpPr>
            <a:spLocks noGrp="1"/>
          </p:cNvSpPr>
          <p:nvPr>
            <p:ph type="sldNum" sz="quarter" idx="12"/>
          </p:nvPr>
        </p:nvSpPr>
        <p:spPr/>
        <p:txBody>
          <a:bodyPr/>
          <a:lstStyle/>
          <a:p>
            <a:fld id="{CEFBDD81-1F9F-1A44-BAE5-EA9B5A3AE313}" type="slidenum">
              <a:rPr lang="en-US" smtClean="0"/>
              <a:pPr/>
              <a:t>20</a:t>
            </a:fld>
            <a:endParaRPr lang="en-US" dirty="0"/>
          </a:p>
        </p:txBody>
      </p:sp>
      <p:sp>
        <p:nvSpPr>
          <p:cNvPr id="6" name="Subtitle 5"/>
          <p:cNvSpPr>
            <a:spLocks noGrp="1"/>
          </p:cNvSpPr>
          <p:nvPr>
            <p:ph type="subTitle" idx="1"/>
          </p:nvPr>
        </p:nvSpPr>
        <p:spPr>
          <a:xfrm>
            <a:off x="1586560" y="1340768"/>
            <a:ext cx="7161904" cy="2548390"/>
          </a:xfrm>
        </p:spPr>
        <p:txBody>
          <a:bodyPr/>
          <a:lstStyle/>
          <a:p>
            <a:pPr algn="ctr"/>
            <a:r>
              <a:rPr lang="fr-FR" dirty="0" err="1" smtClean="0"/>
              <a:t>Endorsement</a:t>
            </a:r>
            <a:r>
              <a:rPr lang="fr-FR" dirty="0" smtClean="0"/>
              <a:t> </a:t>
            </a:r>
            <a:r>
              <a:rPr lang="fr-FR" dirty="0" err="1" smtClean="0"/>
              <a:t>advice</a:t>
            </a:r>
            <a:r>
              <a:rPr lang="fr-FR" dirty="0" smtClean="0"/>
              <a:t> of </a:t>
            </a:r>
            <a:r>
              <a:rPr lang="fr-FR" dirty="0" err="1" smtClean="0"/>
              <a:t>Amendment</a:t>
            </a:r>
            <a:r>
              <a:rPr lang="fr-FR" dirty="0" smtClean="0"/>
              <a:t> to IFRS 10</a:t>
            </a:r>
          </a:p>
          <a:p>
            <a:pPr algn="ctr"/>
            <a:r>
              <a:rPr lang="fr-FR" dirty="0" smtClean="0"/>
              <a:t>Investment </a:t>
            </a:r>
            <a:r>
              <a:rPr lang="fr-FR" dirty="0" err="1" smtClean="0"/>
              <a:t>entities</a:t>
            </a:r>
            <a:r>
              <a:rPr lang="fr-FR" dirty="0" smtClean="0"/>
              <a:t> - </a:t>
            </a:r>
            <a:r>
              <a:rPr lang="fr-FR" dirty="0" err="1" smtClean="0"/>
              <a:t>Applying</a:t>
            </a:r>
            <a:r>
              <a:rPr lang="fr-FR" dirty="0" smtClean="0"/>
              <a:t> the consolidation exemption</a:t>
            </a:r>
            <a:endParaRPr lang="fr-BE" dirty="0"/>
          </a:p>
        </p:txBody>
      </p:sp>
    </p:spTree>
    <p:extLst>
      <p:ext uri="{BB962C8B-B14F-4D97-AF65-F5344CB8AC3E}">
        <p14:creationId xmlns:p14="http://schemas.microsoft.com/office/powerpoint/2010/main" val="4243200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a:solidFill>
                <a:schemeClr val="bg1"/>
              </a:solidFill>
            </a:endParaRPr>
          </a:p>
        </p:txBody>
      </p:sp>
      <p:sp>
        <p:nvSpPr>
          <p:cNvPr id="5134" name="Title 9"/>
          <p:cNvSpPr>
            <a:spLocks noGrp="1"/>
          </p:cNvSpPr>
          <p:nvPr>
            <p:ph type="title"/>
          </p:nvPr>
        </p:nvSpPr>
        <p:spPr>
          <a:xfrm>
            <a:off x="0" y="0"/>
            <a:ext cx="9144000" cy="1357313"/>
          </a:xfrm>
        </p:spPr>
        <p:txBody>
          <a:bodyPr>
            <a:normAutofit fontScale="90000"/>
          </a:bodyPr>
          <a:lstStyle/>
          <a:p>
            <a:r>
              <a:rPr lang="en-GB" sz="2400" dirty="0"/>
              <a:t/>
            </a:r>
            <a:br>
              <a:rPr lang="en-GB" sz="2400" dirty="0"/>
            </a:br>
            <a:r>
              <a:rPr lang="en-US" sz="3300" b="1" dirty="0"/>
              <a:t>Amendments to IFRS 10, IFRS 12 and IAS 28</a:t>
            </a:r>
            <a:endParaRPr lang="fr-BE" sz="3300" b="1" dirty="0" smtClean="0"/>
          </a:p>
        </p:txBody>
      </p:sp>
      <p:sp>
        <p:nvSpPr>
          <p:cNvPr id="3" name="Slide Number Placeholder 2"/>
          <p:cNvSpPr>
            <a:spLocks noGrp="1"/>
          </p:cNvSpPr>
          <p:nvPr>
            <p:ph type="sldNum" sz="quarter" idx="12"/>
          </p:nvPr>
        </p:nvSpPr>
        <p:spPr>
          <a:xfrm>
            <a:off x="971601" y="6334891"/>
            <a:ext cx="419100" cy="365125"/>
          </a:xfrm>
        </p:spPr>
        <p:txBody>
          <a:bodyPr/>
          <a:lstStyle/>
          <a:p>
            <a:pPr algn="ctr">
              <a:defRPr/>
            </a:pPr>
            <a:fld id="{0FFC5ECA-8077-48A0-9ADC-3FF010C32D62}" type="slidenum">
              <a:rPr lang="en-US" sz="1100" b="1" smtClean="0">
                <a:solidFill>
                  <a:schemeClr val="tx2"/>
                </a:solidFill>
              </a:rPr>
              <a:pPr algn="ctr">
                <a:defRPr/>
              </a:pPr>
              <a:t>21</a:t>
            </a:fld>
            <a:endParaRPr lang="en-US" sz="1100" b="1" dirty="0">
              <a:solidFill>
                <a:schemeClr val="tx2"/>
              </a:solidFill>
            </a:endParaRPr>
          </a:p>
        </p:txBody>
      </p:sp>
      <p:sp>
        <p:nvSpPr>
          <p:cNvPr id="7" name="Rectangle 6"/>
          <p:cNvSpPr/>
          <p:nvPr/>
        </p:nvSpPr>
        <p:spPr>
          <a:xfrm>
            <a:off x="359532" y="1658846"/>
            <a:ext cx="8424936" cy="4708981"/>
          </a:xfrm>
          <a:prstGeom prst="rect">
            <a:avLst/>
          </a:prstGeom>
        </p:spPr>
        <p:txBody>
          <a:bodyPr wrap="square">
            <a:spAutoFit/>
          </a:bodyPr>
          <a:lstStyle/>
          <a:p>
            <a:pPr marL="342900" indent="-342900">
              <a:spcBef>
                <a:spcPts val="1200"/>
              </a:spcBef>
              <a:spcAft>
                <a:spcPts val="1200"/>
              </a:spcAft>
              <a:buSzPct val="70000"/>
              <a:buFont typeface="Wingdings" pitchFamily="2" charset="2"/>
              <a:buChar char="§"/>
            </a:pPr>
            <a:r>
              <a:rPr lang="en-US" sz="2600" dirty="0" smtClean="0"/>
              <a:t>In December 2014 the IASB published </a:t>
            </a:r>
            <a:r>
              <a:rPr lang="en-GB" sz="2600" b="1" i="1" dirty="0" smtClean="0">
                <a:solidFill>
                  <a:srgbClr val="005874"/>
                </a:solidFill>
              </a:rPr>
              <a:t>Investment Entities: Applying the Consolidation Exception</a:t>
            </a:r>
            <a:r>
              <a:rPr lang="en-GB" sz="2600" b="1" dirty="0" smtClean="0"/>
              <a:t> </a:t>
            </a:r>
            <a:r>
              <a:rPr lang="en-US" sz="2600" dirty="0" smtClean="0"/>
              <a:t> (Amendments to IFRS 10, IFRS 12 and IAS 28). The Amendments are effective from 1 January 2016. Earlier application is permitted</a:t>
            </a:r>
            <a:endParaRPr lang="en-US" sz="2600" dirty="0"/>
          </a:p>
          <a:p>
            <a:pPr marL="342900" indent="-342900">
              <a:spcBef>
                <a:spcPts val="1200"/>
              </a:spcBef>
              <a:spcAft>
                <a:spcPts val="1200"/>
              </a:spcAft>
              <a:buSzPct val="70000"/>
              <a:buFont typeface="Wingdings" pitchFamily="2" charset="2"/>
              <a:buChar char="§"/>
            </a:pPr>
            <a:r>
              <a:rPr lang="en-GB" sz="2600" dirty="0" smtClean="0"/>
              <a:t>The amendments aim at clarifying how the exception from consolidation for investment entities – amendment to IFRS 10 issued in October 2012 – should apply, in order to remedy to divergent practices</a:t>
            </a:r>
          </a:p>
          <a:p>
            <a:pPr marL="342900" indent="-342900">
              <a:spcBef>
                <a:spcPts val="1200"/>
              </a:spcBef>
              <a:spcAft>
                <a:spcPts val="1200"/>
              </a:spcAft>
              <a:buSzPct val="70000"/>
              <a:buFont typeface="Wingdings" pitchFamily="2" charset="2"/>
              <a:buChar char="§"/>
            </a:pPr>
            <a:r>
              <a:rPr lang="en-GB" sz="2600" dirty="0" smtClean="0"/>
              <a:t>EFRAG’s draft endorsement advice is work in progress</a:t>
            </a:r>
          </a:p>
        </p:txBody>
      </p:sp>
    </p:spTree>
    <p:extLst>
      <p:ext uri="{BB962C8B-B14F-4D97-AF65-F5344CB8AC3E}">
        <p14:creationId xmlns:p14="http://schemas.microsoft.com/office/powerpoint/2010/main" val="27062772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a:solidFill>
                <a:schemeClr val="bg1"/>
              </a:solidFill>
            </a:endParaRPr>
          </a:p>
        </p:txBody>
      </p:sp>
      <p:sp>
        <p:nvSpPr>
          <p:cNvPr id="5134" name="Title 9"/>
          <p:cNvSpPr>
            <a:spLocks noGrp="1"/>
          </p:cNvSpPr>
          <p:nvPr>
            <p:ph type="title"/>
          </p:nvPr>
        </p:nvSpPr>
        <p:spPr>
          <a:xfrm>
            <a:off x="0" y="0"/>
            <a:ext cx="9144000" cy="1357313"/>
          </a:xfrm>
        </p:spPr>
        <p:txBody>
          <a:bodyPr/>
          <a:lstStyle/>
          <a:p>
            <a:r>
              <a:rPr lang="en-GB" sz="2400" dirty="0"/>
              <a:t/>
            </a:r>
            <a:br>
              <a:rPr lang="en-GB" sz="2400" dirty="0"/>
            </a:br>
            <a:r>
              <a:rPr lang="en-US" sz="3600" b="1" dirty="0" smtClean="0"/>
              <a:t>What do the Amendments clarify?</a:t>
            </a:r>
            <a:endParaRPr lang="fr-BE" sz="3600" b="1" dirty="0" smtClean="0"/>
          </a:p>
        </p:txBody>
      </p:sp>
      <p:sp>
        <p:nvSpPr>
          <p:cNvPr id="3" name="Slide Number Placeholder 2"/>
          <p:cNvSpPr>
            <a:spLocks noGrp="1"/>
          </p:cNvSpPr>
          <p:nvPr>
            <p:ph type="sldNum" sz="quarter" idx="12"/>
          </p:nvPr>
        </p:nvSpPr>
        <p:spPr>
          <a:xfrm>
            <a:off x="971601" y="6334891"/>
            <a:ext cx="419100" cy="365125"/>
          </a:xfrm>
        </p:spPr>
        <p:txBody>
          <a:bodyPr/>
          <a:lstStyle/>
          <a:p>
            <a:pPr algn="ctr">
              <a:defRPr/>
            </a:pPr>
            <a:fld id="{0FFC5ECA-8077-48A0-9ADC-3FF010C32D62}" type="slidenum">
              <a:rPr lang="en-US" sz="1100" b="1" smtClean="0">
                <a:solidFill>
                  <a:schemeClr val="tx2"/>
                </a:solidFill>
              </a:rPr>
              <a:pPr algn="ctr">
                <a:defRPr/>
              </a:pPr>
              <a:t>22</a:t>
            </a:fld>
            <a:endParaRPr lang="en-US" sz="1100" b="1" dirty="0">
              <a:solidFill>
                <a:schemeClr val="tx2"/>
              </a:solidFill>
            </a:endParaRPr>
          </a:p>
        </p:txBody>
      </p:sp>
      <p:sp>
        <p:nvSpPr>
          <p:cNvPr id="7" name="Rectangle 6"/>
          <p:cNvSpPr/>
          <p:nvPr/>
        </p:nvSpPr>
        <p:spPr>
          <a:xfrm>
            <a:off x="341296" y="1566719"/>
            <a:ext cx="8424936" cy="3847207"/>
          </a:xfrm>
          <a:prstGeom prst="rect">
            <a:avLst/>
          </a:prstGeom>
        </p:spPr>
        <p:txBody>
          <a:bodyPr wrap="square">
            <a:spAutoFit/>
          </a:bodyPr>
          <a:lstStyle/>
          <a:p>
            <a:pPr marL="342900" indent="-342900">
              <a:spcBef>
                <a:spcPts val="600"/>
              </a:spcBef>
              <a:spcAft>
                <a:spcPts val="600"/>
              </a:spcAft>
              <a:buSzPct val="70000"/>
              <a:buFont typeface="Wingdings" pitchFamily="2" charset="2"/>
              <a:buChar char="§"/>
            </a:pPr>
            <a:r>
              <a:rPr lang="en-GB" sz="2800" dirty="0" smtClean="0"/>
              <a:t>The Amendments :</a:t>
            </a:r>
            <a:endParaRPr lang="en-GB" sz="2800" dirty="0"/>
          </a:p>
          <a:p>
            <a:pPr marL="800100" lvl="1" indent="-342900">
              <a:spcBef>
                <a:spcPts val="600"/>
              </a:spcBef>
              <a:spcAft>
                <a:spcPts val="600"/>
              </a:spcAft>
              <a:buSzPct val="70000"/>
              <a:buFont typeface="Wingdings" pitchFamily="2" charset="2"/>
              <a:buChar char="§"/>
            </a:pPr>
            <a:r>
              <a:rPr lang="en-GB" sz="2800" dirty="0" smtClean="0"/>
              <a:t>Confirm that the </a:t>
            </a:r>
            <a:r>
              <a:rPr lang="en-GB" sz="2800" dirty="0"/>
              <a:t>exemption </a:t>
            </a:r>
            <a:r>
              <a:rPr lang="en-GB" sz="2800" dirty="0" smtClean="0"/>
              <a:t>from consolidation applies also when the </a:t>
            </a:r>
            <a:r>
              <a:rPr lang="en-GB" sz="2800" dirty="0"/>
              <a:t>ultimate or intermediate parent </a:t>
            </a:r>
            <a:r>
              <a:rPr lang="en-GB" sz="2800" dirty="0" smtClean="0"/>
              <a:t>is an investment entity that measures </a:t>
            </a:r>
            <a:r>
              <a:rPr lang="en-GB" sz="2800" dirty="0"/>
              <a:t>all its subsidiaries at fair </a:t>
            </a:r>
            <a:r>
              <a:rPr lang="en-GB" sz="2800" dirty="0" smtClean="0"/>
              <a:t>value</a:t>
            </a:r>
          </a:p>
          <a:p>
            <a:pPr marL="800100" lvl="1" indent="-342900">
              <a:spcBef>
                <a:spcPts val="600"/>
              </a:spcBef>
              <a:spcAft>
                <a:spcPts val="600"/>
              </a:spcAft>
              <a:buSzPct val="70000"/>
              <a:buFont typeface="Wingdings" pitchFamily="2" charset="2"/>
              <a:buChar char="§"/>
            </a:pPr>
            <a:r>
              <a:rPr lang="en-GB" sz="2800" dirty="0" smtClean="0"/>
              <a:t>Clarify that only directly held subsidiaries that provide investment-related services are to be consolidated by an investment entity</a:t>
            </a:r>
          </a:p>
        </p:txBody>
      </p:sp>
    </p:spTree>
    <p:extLst>
      <p:ext uri="{BB962C8B-B14F-4D97-AF65-F5344CB8AC3E}">
        <p14:creationId xmlns:p14="http://schemas.microsoft.com/office/powerpoint/2010/main" val="40252104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a:solidFill>
                <a:schemeClr val="bg1"/>
              </a:solidFill>
            </a:endParaRPr>
          </a:p>
        </p:txBody>
      </p:sp>
      <p:sp>
        <p:nvSpPr>
          <p:cNvPr id="5134" name="Title 9"/>
          <p:cNvSpPr>
            <a:spLocks noGrp="1"/>
          </p:cNvSpPr>
          <p:nvPr>
            <p:ph type="title"/>
          </p:nvPr>
        </p:nvSpPr>
        <p:spPr>
          <a:xfrm>
            <a:off x="0" y="0"/>
            <a:ext cx="9144000" cy="1357313"/>
          </a:xfrm>
        </p:spPr>
        <p:txBody>
          <a:bodyPr>
            <a:normAutofit fontScale="90000"/>
          </a:bodyPr>
          <a:lstStyle/>
          <a:p>
            <a:r>
              <a:rPr lang="en-GB" sz="2400" dirty="0"/>
              <a:t/>
            </a:r>
            <a:br>
              <a:rPr lang="en-GB" sz="2400" dirty="0"/>
            </a:br>
            <a:r>
              <a:rPr lang="en-GB" sz="3600" b="1" i="1" dirty="0" smtClean="0"/>
              <a:t>Impact of the </a:t>
            </a:r>
            <a:r>
              <a:rPr lang="en-US" sz="3600" b="1" i="1" dirty="0" smtClean="0"/>
              <a:t>exemption </a:t>
            </a:r>
            <a:r>
              <a:rPr lang="en-US" sz="3600" b="1" i="1" dirty="0"/>
              <a:t>from presenting consolidated financial statements</a:t>
            </a:r>
            <a:endParaRPr lang="fr-BE" sz="3600" b="1" dirty="0" smtClean="0"/>
          </a:p>
        </p:txBody>
      </p:sp>
      <p:sp>
        <p:nvSpPr>
          <p:cNvPr id="3" name="Slide Number Placeholder 2"/>
          <p:cNvSpPr>
            <a:spLocks noGrp="1"/>
          </p:cNvSpPr>
          <p:nvPr>
            <p:ph type="sldNum" sz="quarter" idx="12"/>
          </p:nvPr>
        </p:nvSpPr>
        <p:spPr>
          <a:xfrm>
            <a:off x="971600" y="6331044"/>
            <a:ext cx="419100" cy="365125"/>
          </a:xfrm>
        </p:spPr>
        <p:txBody>
          <a:bodyPr/>
          <a:lstStyle/>
          <a:p>
            <a:pPr algn="ctr">
              <a:defRPr/>
            </a:pPr>
            <a:fld id="{0FFC5ECA-8077-48A0-9ADC-3FF010C32D62}" type="slidenum">
              <a:rPr lang="en-US" sz="1100" b="1" smtClean="0"/>
              <a:pPr algn="ctr">
                <a:defRPr/>
              </a:pPr>
              <a:t>23</a:t>
            </a:fld>
            <a:endParaRPr lang="en-US" sz="1100" b="1" dirty="0"/>
          </a:p>
        </p:txBody>
      </p:sp>
      <p:graphicFrame>
        <p:nvGraphicFramePr>
          <p:cNvPr id="2" name="Table 1"/>
          <p:cNvGraphicFramePr>
            <a:graphicFrameLocks noGrp="1"/>
          </p:cNvGraphicFramePr>
          <p:nvPr>
            <p:extLst>
              <p:ext uri="{D42A27DB-BD31-4B8C-83A1-F6EECF244321}">
                <p14:modId xmlns:p14="http://schemas.microsoft.com/office/powerpoint/2010/main" val="3164102628"/>
              </p:ext>
            </p:extLst>
          </p:nvPr>
        </p:nvGraphicFramePr>
        <p:xfrm>
          <a:off x="657320" y="1456264"/>
          <a:ext cx="7920881" cy="5187296"/>
        </p:xfrm>
        <a:graphic>
          <a:graphicData uri="http://schemas.openxmlformats.org/drawingml/2006/table">
            <a:tbl>
              <a:tblPr firstRow="1" firstCol="1" bandRow="1">
                <a:tableStyleId>{5C22544A-7EE6-4342-B048-85BDC9FD1C3A}</a:tableStyleId>
              </a:tblPr>
              <a:tblGrid>
                <a:gridCol w="654465"/>
                <a:gridCol w="2441879"/>
                <a:gridCol w="1440160"/>
                <a:gridCol w="1584176"/>
                <a:gridCol w="1800201"/>
              </a:tblGrid>
              <a:tr h="381366">
                <a:tc rowSpan="3" gridSpan="2">
                  <a:txBody>
                    <a:bodyPr/>
                    <a:lstStyle/>
                    <a:p>
                      <a:pPr algn="just">
                        <a:spcBef>
                          <a:spcPts val="600"/>
                        </a:spcBef>
                        <a:spcAft>
                          <a:spcPts val="0"/>
                        </a:spcAft>
                      </a:pPr>
                      <a:r>
                        <a:rPr lang="en-GB" sz="1000" dirty="0">
                          <a:effectLst/>
                        </a:rPr>
                        <a:t> </a:t>
                      </a:r>
                      <a:endParaRPr lang="en-US" sz="1100" dirty="0">
                        <a:effectLst/>
                        <a:latin typeface="Arial" panose="020B0604020202020204" pitchFamily="34" charset="0"/>
                        <a:ea typeface="Times New Roman" panose="02020603050405020304" pitchFamily="18" charset="0"/>
                      </a:endParaRPr>
                    </a:p>
                  </a:txBody>
                  <a:tcPr marL="68580" marR="68580" marT="0" marB="0"/>
                </a:tc>
                <a:tc rowSpan="3" hMerge="1">
                  <a:txBody>
                    <a:bodyPr/>
                    <a:lstStyle/>
                    <a:p>
                      <a:endParaRPr lang="en-US"/>
                    </a:p>
                  </a:txBody>
                  <a:tcPr/>
                </a:tc>
                <a:tc gridSpan="3">
                  <a:txBody>
                    <a:bodyPr/>
                    <a:lstStyle/>
                    <a:p>
                      <a:pPr algn="ctr">
                        <a:spcBef>
                          <a:spcPts val="600"/>
                        </a:spcBef>
                        <a:spcAft>
                          <a:spcPts val="0"/>
                        </a:spcAft>
                      </a:pPr>
                      <a:r>
                        <a:rPr lang="en-GB" sz="1600" dirty="0">
                          <a:effectLst/>
                        </a:rPr>
                        <a:t>Ultimate or intermediate parent:</a:t>
                      </a:r>
                      <a:endParaRPr lang="en-US" sz="1600" dirty="0">
                        <a:effectLst/>
                        <a:latin typeface="Arial" panose="020B0604020202020204" pitchFamily="34" charset="0"/>
                        <a:ea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r>
              <a:tr h="452455">
                <a:tc gridSpan="2" vMerge="1">
                  <a:txBody>
                    <a:bodyPr/>
                    <a:lstStyle/>
                    <a:p>
                      <a:endParaRPr lang="en-US"/>
                    </a:p>
                  </a:txBody>
                  <a:tcPr/>
                </a:tc>
                <a:tc hMerge="1" vMerge="1">
                  <a:txBody>
                    <a:bodyPr/>
                    <a:lstStyle/>
                    <a:p>
                      <a:endParaRPr lang="en-US"/>
                    </a:p>
                  </a:txBody>
                  <a:tcPr/>
                </a:tc>
                <a:tc rowSpan="2">
                  <a:txBody>
                    <a:bodyPr/>
                    <a:lstStyle/>
                    <a:p>
                      <a:pPr algn="l">
                        <a:spcBef>
                          <a:spcPts val="600"/>
                        </a:spcBef>
                        <a:spcAft>
                          <a:spcPts val="0"/>
                        </a:spcAft>
                      </a:pPr>
                      <a:r>
                        <a:rPr lang="en-GB" sz="1600" dirty="0">
                          <a:effectLst/>
                        </a:rPr>
                        <a:t>is a non-investment entity </a:t>
                      </a:r>
                      <a:endParaRPr lang="en-US" sz="1600" dirty="0">
                        <a:effectLst/>
                        <a:latin typeface="Arial" panose="020B0604020202020204" pitchFamily="34" charset="0"/>
                        <a:ea typeface="Times New Roman" panose="02020603050405020304" pitchFamily="18" charset="0"/>
                      </a:endParaRPr>
                    </a:p>
                  </a:txBody>
                  <a:tcPr marL="68580" marR="68580" marT="0" marB="0" anchor="ctr"/>
                </a:tc>
                <a:tc gridSpan="2">
                  <a:txBody>
                    <a:bodyPr/>
                    <a:lstStyle/>
                    <a:p>
                      <a:pPr algn="ctr">
                        <a:spcBef>
                          <a:spcPts val="600"/>
                        </a:spcBef>
                        <a:spcAft>
                          <a:spcPts val="0"/>
                        </a:spcAft>
                      </a:pPr>
                      <a:r>
                        <a:rPr lang="en-GB" sz="1600" dirty="0">
                          <a:effectLst/>
                        </a:rPr>
                        <a:t>is an investment entity and presents:</a:t>
                      </a:r>
                      <a:endParaRPr lang="en-US" sz="1600" dirty="0">
                        <a:effectLst/>
                        <a:latin typeface="Arial" panose="020B0604020202020204" pitchFamily="34" charset="0"/>
                        <a:ea typeface="Times New Roman" panose="02020603050405020304" pitchFamily="18" charset="0"/>
                      </a:endParaRPr>
                    </a:p>
                  </a:txBody>
                  <a:tcPr marL="68580" marR="68580" marT="0" marB="0" anchor="ctr"/>
                </a:tc>
                <a:tc hMerge="1">
                  <a:txBody>
                    <a:bodyPr/>
                    <a:lstStyle/>
                    <a:p>
                      <a:endParaRPr lang="en-US"/>
                    </a:p>
                  </a:txBody>
                  <a:tcPr/>
                </a:tc>
              </a:tr>
              <a:tr h="662844">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algn="l">
                        <a:spcBef>
                          <a:spcPts val="600"/>
                        </a:spcBef>
                        <a:spcAft>
                          <a:spcPts val="0"/>
                        </a:spcAft>
                      </a:pPr>
                      <a:r>
                        <a:rPr lang="en-GB" sz="1600" dirty="0">
                          <a:effectLst/>
                        </a:rPr>
                        <a:t>consolidated financial statements</a:t>
                      </a:r>
                      <a:endParaRPr lang="en-US"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dirty="0">
                          <a:effectLst/>
                        </a:rPr>
                        <a:t>separate financial statements as its only financial statements</a:t>
                      </a:r>
                      <a:endParaRPr lang="en-US" sz="1600" dirty="0">
                        <a:effectLst/>
                        <a:latin typeface="Arial" panose="020B0604020202020204" pitchFamily="34" charset="0"/>
                        <a:ea typeface="Times New Roman" panose="02020603050405020304" pitchFamily="18" charset="0"/>
                      </a:endParaRPr>
                    </a:p>
                  </a:txBody>
                  <a:tcPr marL="68580" marR="68580" marT="0" marB="0" anchor="ctr"/>
                </a:tc>
              </a:tr>
              <a:tr h="939715">
                <a:tc rowSpan="3">
                  <a:txBody>
                    <a:bodyPr/>
                    <a:lstStyle/>
                    <a:p>
                      <a:pPr marL="71755" marR="71755" algn="ctr">
                        <a:spcBef>
                          <a:spcPts val="600"/>
                        </a:spcBef>
                        <a:spcAft>
                          <a:spcPts val="0"/>
                        </a:spcAft>
                      </a:pPr>
                      <a:r>
                        <a:rPr lang="en-GB" sz="1600" dirty="0">
                          <a:effectLst/>
                        </a:rPr>
                        <a:t>Subsidiary –is an intermediate parent entity, and</a:t>
                      </a:r>
                      <a:endParaRPr lang="en-US" sz="1600" dirty="0">
                        <a:effectLst/>
                        <a:latin typeface="Arial" panose="020B0604020202020204" pitchFamily="34" charset="0"/>
                        <a:ea typeface="Times New Roman" panose="02020603050405020304" pitchFamily="18" charset="0"/>
                      </a:endParaRPr>
                    </a:p>
                  </a:txBody>
                  <a:tcPr marL="68580" marR="68580" marT="0" marB="0" vert="vert270"/>
                </a:tc>
                <a:tc>
                  <a:txBody>
                    <a:bodyPr/>
                    <a:lstStyle/>
                    <a:p>
                      <a:pPr algn="l">
                        <a:spcBef>
                          <a:spcPts val="600"/>
                        </a:spcBef>
                        <a:spcAft>
                          <a:spcPts val="0"/>
                        </a:spcAft>
                      </a:pPr>
                      <a:r>
                        <a:rPr lang="en-GB" sz="1600" dirty="0">
                          <a:effectLst/>
                        </a:rPr>
                        <a:t>is a non-investment entity and presents consolidated financial statements</a:t>
                      </a:r>
                      <a:endParaRPr lang="en-US"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b="0" dirty="0" smtClean="0">
                          <a:effectLst/>
                        </a:rPr>
                        <a:t>A. Exemption </a:t>
                      </a:r>
                      <a:r>
                        <a:rPr lang="en-GB" sz="1600" b="0" dirty="0">
                          <a:effectLst/>
                        </a:rPr>
                        <a:t>is already available</a:t>
                      </a:r>
                      <a:endParaRPr lang="en-US" sz="1600" b="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b="0" dirty="0">
                          <a:effectLst/>
                        </a:rPr>
                        <a:t>D. Exemption is already available</a:t>
                      </a:r>
                      <a:endParaRPr lang="en-US" sz="1600" b="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b="0" dirty="0">
                          <a:effectLst/>
                        </a:rPr>
                        <a:t>G</a:t>
                      </a:r>
                      <a:r>
                        <a:rPr lang="en-GB" sz="1600" b="0" dirty="0">
                          <a:solidFill>
                            <a:srgbClr val="FF0000"/>
                          </a:solidFill>
                          <a:effectLst/>
                        </a:rPr>
                        <a:t>. Exemption </a:t>
                      </a:r>
                      <a:r>
                        <a:rPr lang="en-GB" sz="1600" b="0" dirty="0" smtClean="0">
                          <a:solidFill>
                            <a:srgbClr val="FF0000"/>
                          </a:solidFill>
                          <a:effectLst/>
                        </a:rPr>
                        <a:t>clarified </a:t>
                      </a:r>
                      <a:r>
                        <a:rPr lang="en-GB" sz="1600" b="0" dirty="0">
                          <a:solidFill>
                            <a:srgbClr val="FF0000"/>
                          </a:solidFill>
                          <a:effectLst/>
                        </a:rPr>
                        <a:t>by </a:t>
                      </a:r>
                      <a:r>
                        <a:rPr lang="en-GB" sz="1600" b="0" dirty="0" smtClean="0">
                          <a:solidFill>
                            <a:srgbClr val="FF0000"/>
                          </a:solidFill>
                          <a:effectLst/>
                        </a:rPr>
                        <a:t>the Amendments</a:t>
                      </a:r>
                      <a:endParaRPr lang="en-US" sz="1600" b="0" dirty="0">
                        <a:solidFill>
                          <a:srgbClr val="FF0000"/>
                        </a:solidFill>
                        <a:effectLst/>
                        <a:latin typeface="Arial" panose="020B0604020202020204" pitchFamily="34" charset="0"/>
                        <a:ea typeface="Times New Roman" panose="02020603050405020304" pitchFamily="18" charset="0"/>
                      </a:endParaRPr>
                    </a:p>
                  </a:txBody>
                  <a:tcPr marL="68580" marR="68580" marT="0" marB="0" anchor="ctr"/>
                </a:tc>
              </a:tr>
              <a:tr h="933051">
                <a:tc vMerge="1">
                  <a:txBody>
                    <a:bodyPr/>
                    <a:lstStyle/>
                    <a:p>
                      <a:endParaRPr lang="en-US"/>
                    </a:p>
                  </a:txBody>
                  <a:tcPr/>
                </a:tc>
                <a:tc>
                  <a:txBody>
                    <a:bodyPr/>
                    <a:lstStyle/>
                    <a:p>
                      <a:pPr algn="l">
                        <a:spcBef>
                          <a:spcPts val="600"/>
                        </a:spcBef>
                        <a:spcAft>
                          <a:spcPts val="0"/>
                        </a:spcAft>
                      </a:pPr>
                      <a:r>
                        <a:rPr lang="en-GB" sz="1600" dirty="0">
                          <a:effectLst/>
                        </a:rPr>
                        <a:t>is an investment entity and presents separate financial statements as its only statements</a:t>
                      </a:r>
                      <a:endParaRPr lang="en-US"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b="0" dirty="0">
                          <a:effectLst/>
                        </a:rPr>
                        <a:t>B. Exemption is already available</a:t>
                      </a:r>
                      <a:endParaRPr lang="en-US" sz="1600" b="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b="0" dirty="0">
                          <a:effectLst/>
                        </a:rPr>
                        <a:t>E. Exemption is already available</a:t>
                      </a:r>
                      <a:endParaRPr lang="en-US" sz="1600" b="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b="0" dirty="0">
                          <a:effectLst/>
                        </a:rPr>
                        <a:t>H</a:t>
                      </a:r>
                      <a:r>
                        <a:rPr lang="en-GB" sz="1600" b="0" dirty="0">
                          <a:solidFill>
                            <a:srgbClr val="FF0000"/>
                          </a:solidFill>
                          <a:effectLst/>
                        </a:rPr>
                        <a:t>. Exemption </a:t>
                      </a:r>
                      <a:r>
                        <a:rPr lang="en-GB" sz="1600" b="0" dirty="0" smtClean="0">
                          <a:solidFill>
                            <a:srgbClr val="FF0000"/>
                          </a:solidFill>
                          <a:effectLst/>
                        </a:rPr>
                        <a:t>clarified </a:t>
                      </a:r>
                      <a:r>
                        <a:rPr lang="en-GB" sz="1600" b="0" dirty="0">
                          <a:solidFill>
                            <a:srgbClr val="FF0000"/>
                          </a:solidFill>
                          <a:effectLst/>
                        </a:rPr>
                        <a:t>by </a:t>
                      </a:r>
                      <a:r>
                        <a:rPr lang="en-GB" sz="1600" b="0" dirty="0" smtClean="0">
                          <a:solidFill>
                            <a:srgbClr val="FF0000"/>
                          </a:solidFill>
                          <a:effectLst/>
                        </a:rPr>
                        <a:t>the Amendments</a:t>
                      </a:r>
                      <a:endParaRPr lang="en-US" sz="1600" b="0" dirty="0">
                        <a:solidFill>
                          <a:srgbClr val="FF0000"/>
                        </a:solidFill>
                        <a:effectLst/>
                        <a:latin typeface="Arial" panose="020B0604020202020204" pitchFamily="34" charset="0"/>
                        <a:ea typeface="Times New Roman" panose="02020603050405020304" pitchFamily="18" charset="0"/>
                      </a:endParaRPr>
                    </a:p>
                  </a:txBody>
                  <a:tcPr marL="68580" marR="68580" marT="0" marB="0" anchor="ctr"/>
                </a:tc>
              </a:tr>
              <a:tr h="921202">
                <a:tc vMerge="1">
                  <a:txBody>
                    <a:bodyPr/>
                    <a:lstStyle/>
                    <a:p>
                      <a:endParaRPr lang="en-US"/>
                    </a:p>
                  </a:txBody>
                  <a:tcPr/>
                </a:tc>
                <a:tc>
                  <a:txBody>
                    <a:bodyPr/>
                    <a:lstStyle/>
                    <a:p>
                      <a:pPr algn="l">
                        <a:spcBef>
                          <a:spcPts val="600"/>
                        </a:spcBef>
                        <a:spcAft>
                          <a:spcPts val="0"/>
                        </a:spcAft>
                      </a:pPr>
                      <a:r>
                        <a:rPr lang="en-GB" sz="1600" dirty="0">
                          <a:effectLst/>
                        </a:rPr>
                        <a:t>is an investment entity, presents consolidated financial statements because it consolidates at least one servicing subsidiary</a:t>
                      </a:r>
                      <a:endParaRPr lang="en-US" sz="160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b="0" dirty="0">
                          <a:effectLst/>
                        </a:rPr>
                        <a:t>C. Exemption is already available</a:t>
                      </a:r>
                      <a:endParaRPr lang="en-US" sz="1600" b="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b="0" dirty="0">
                          <a:effectLst/>
                        </a:rPr>
                        <a:t>F. Exemption is already available</a:t>
                      </a:r>
                      <a:endParaRPr lang="en-US" sz="1600" b="0" dirty="0">
                        <a:effectLst/>
                        <a:latin typeface="Arial" panose="020B0604020202020204" pitchFamily="34" charset="0"/>
                        <a:ea typeface="Times New Roman" panose="02020603050405020304" pitchFamily="18" charset="0"/>
                      </a:endParaRPr>
                    </a:p>
                  </a:txBody>
                  <a:tcPr marL="68580" marR="68580" marT="0" marB="0" anchor="ctr"/>
                </a:tc>
                <a:tc>
                  <a:txBody>
                    <a:bodyPr/>
                    <a:lstStyle/>
                    <a:p>
                      <a:pPr algn="l">
                        <a:spcBef>
                          <a:spcPts val="600"/>
                        </a:spcBef>
                        <a:spcAft>
                          <a:spcPts val="0"/>
                        </a:spcAft>
                      </a:pPr>
                      <a:r>
                        <a:rPr lang="en-GB" sz="1600" b="0" dirty="0" smtClean="0">
                          <a:effectLst/>
                        </a:rPr>
                        <a:t>I</a:t>
                      </a:r>
                      <a:r>
                        <a:rPr lang="en-GB" sz="1600" b="0" dirty="0" smtClean="0">
                          <a:solidFill>
                            <a:srgbClr val="FF0000"/>
                          </a:solidFill>
                          <a:effectLst/>
                        </a:rPr>
                        <a:t>. Exemption clarified by the Amendments</a:t>
                      </a:r>
                      <a:endParaRPr lang="en-US" sz="1600" b="0" dirty="0">
                        <a:solidFill>
                          <a:srgbClr val="FF0000"/>
                        </a:solidFill>
                        <a:effectLst/>
                        <a:latin typeface="Arial" panose="020B0604020202020204" pitchFamily="34" charset="0"/>
                        <a:ea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1381257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3" name="Slide Number Placeholder 2"/>
          <p:cNvSpPr>
            <a:spLocks noGrp="1"/>
          </p:cNvSpPr>
          <p:nvPr>
            <p:ph type="sldNum" sz="quarter" idx="12"/>
          </p:nvPr>
        </p:nvSpPr>
        <p:spPr/>
        <p:txBody>
          <a:bodyPr/>
          <a:lstStyle/>
          <a:p>
            <a:fld id="{CEFBDD81-1F9F-1A44-BAE5-EA9B5A3AE313}" type="slidenum">
              <a:rPr lang="en-US" smtClean="0"/>
              <a:pPr/>
              <a:t>24</a:t>
            </a:fld>
            <a:endParaRPr lang="en-US" dirty="0"/>
          </a:p>
        </p:txBody>
      </p:sp>
      <p:sp>
        <p:nvSpPr>
          <p:cNvPr id="4" name="Title 3"/>
          <p:cNvSpPr>
            <a:spLocks noGrp="1"/>
          </p:cNvSpPr>
          <p:nvPr>
            <p:ph type="title"/>
          </p:nvPr>
        </p:nvSpPr>
        <p:spPr/>
        <p:txBody>
          <a:bodyPr>
            <a:normAutofit fontScale="90000"/>
          </a:bodyPr>
          <a:lstStyle/>
          <a:p>
            <a:r>
              <a:rPr lang="en-US" b="1" dirty="0"/>
              <a:t>What do the Amendments </a:t>
            </a:r>
            <a:r>
              <a:rPr lang="en-US" b="1" dirty="0" smtClean="0"/>
              <a:t>determine/ clarify (2)?</a:t>
            </a:r>
            <a:endParaRPr lang="fr-BE" dirty="0"/>
          </a:p>
        </p:txBody>
      </p:sp>
      <p:sp>
        <p:nvSpPr>
          <p:cNvPr id="5" name="Rectangle 4"/>
          <p:cNvSpPr/>
          <p:nvPr/>
        </p:nvSpPr>
        <p:spPr>
          <a:xfrm>
            <a:off x="155504" y="1389152"/>
            <a:ext cx="8568952" cy="4801314"/>
          </a:xfrm>
          <a:prstGeom prst="rect">
            <a:avLst/>
          </a:prstGeom>
        </p:spPr>
        <p:txBody>
          <a:bodyPr wrap="square">
            <a:spAutoFit/>
          </a:bodyPr>
          <a:lstStyle/>
          <a:p>
            <a:pPr marL="800100" lvl="1" indent="-342900">
              <a:spcBef>
                <a:spcPts val="600"/>
              </a:spcBef>
              <a:spcAft>
                <a:spcPts val="600"/>
              </a:spcAft>
              <a:buSzPct val="70000"/>
              <a:buFont typeface="Wingdings" pitchFamily="2" charset="2"/>
              <a:buChar char="§"/>
            </a:pPr>
            <a:r>
              <a:rPr lang="en-GB" sz="2600" dirty="0"/>
              <a:t>Confirm that the exemption from </a:t>
            </a:r>
            <a:r>
              <a:rPr lang="en-GB" sz="2600" dirty="0" smtClean="0"/>
              <a:t>equity accounting </a:t>
            </a:r>
            <a:r>
              <a:rPr lang="en-GB" sz="2600" dirty="0"/>
              <a:t>applies also when the ultimate or intermediate parent is an investment entity that measures all its subsidiaries at fair </a:t>
            </a:r>
            <a:r>
              <a:rPr lang="en-GB" sz="2600" dirty="0" smtClean="0"/>
              <a:t>value</a:t>
            </a:r>
          </a:p>
          <a:p>
            <a:pPr marL="800100" lvl="1" indent="-342900">
              <a:spcBef>
                <a:spcPts val="600"/>
              </a:spcBef>
              <a:spcAft>
                <a:spcPts val="600"/>
              </a:spcAft>
              <a:buSzPct val="70000"/>
              <a:buFont typeface="Wingdings" pitchFamily="2" charset="2"/>
              <a:buChar char="§"/>
            </a:pPr>
            <a:r>
              <a:rPr lang="en-GB" sz="2600" dirty="0" smtClean="0"/>
              <a:t>Allow </a:t>
            </a:r>
            <a:r>
              <a:rPr lang="en-GB" sz="2600" dirty="0"/>
              <a:t>the equity method to be applied by a non-investment entity </a:t>
            </a:r>
            <a:r>
              <a:rPr lang="en-GB" sz="2600" dirty="0" smtClean="0"/>
              <a:t>investor to </a:t>
            </a:r>
            <a:r>
              <a:rPr lang="en-GB" sz="2600" dirty="0"/>
              <a:t>reflect an investment entity </a:t>
            </a:r>
            <a:r>
              <a:rPr lang="en-GB" sz="2600" dirty="0" smtClean="0"/>
              <a:t>investee </a:t>
            </a:r>
            <a:r>
              <a:rPr lang="en-GB" sz="2600" dirty="0"/>
              <a:t>accounting for its subsidiaries at fair value</a:t>
            </a:r>
          </a:p>
          <a:p>
            <a:pPr marL="800100" lvl="1" indent="-342900">
              <a:spcBef>
                <a:spcPts val="600"/>
              </a:spcBef>
              <a:spcAft>
                <a:spcPts val="600"/>
              </a:spcAft>
              <a:buSzPct val="70000"/>
              <a:buFont typeface="Wingdings" pitchFamily="2" charset="2"/>
              <a:buChar char="§"/>
            </a:pPr>
            <a:r>
              <a:rPr lang="en-GB" sz="2600" dirty="0" smtClean="0"/>
              <a:t>Clarify </a:t>
            </a:r>
            <a:r>
              <a:rPr lang="en-GB" sz="2600" dirty="0"/>
              <a:t>that an investment entity that measures all of its subsidiaries at fair value should provide the disclosures required by IFRS 12 in respect to investment </a:t>
            </a:r>
            <a:r>
              <a:rPr lang="en-GB" sz="2600" dirty="0" smtClean="0"/>
              <a:t>entities</a:t>
            </a:r>
            <a:endParaRPr lang="en-GB" sz="2600" dirty="0"/>
          </a:p>
        </p:txBody>
      </p:sp>
    </p:spTree>
    <p:extLst>
      <p:ext uri="{BB962C8B-B14F-4D97-AF65-F5344CB8AC3E}">
        <p14:creationId xmlns:p14="http://schemas.microsoft.com/office/powerpoint/2010/main" val="2525222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p:cNvPicPr>
            <a:picLocks noChangeAspect="1" noChangeArrowheads="1"/>
          </p:cNvPicPr>
          <p:nvPr/>
        </p:nvPicPr>
        <p:blipFill>
          <a:blip r:embed="rId3"/>
          <a:srcRect/>
          <a:stretch>
            <a:fillRect/>
          </a:stretch>
        </p:blipFill>
        <p:spPr bwMode="auto">
          <a:xfrm>
            <a:off x="179513" y="590962"/>
            <a:ext cx="2658327" cy="3326681"/>
          </a:xfrm>
          <a:prstGeom prst="rect">
            <a:avLst/>
          </a:prstGeom>
          <a:noFill/>
          <a:ln w="9525">
            <a:noFill/>
            <a:miter lim="800000"/>
            <a:headEnd/>
            <a:tailEnd/>
          </a:ln>
        </p:spPr>
      </p:pic>
      <p:sp>
        <p:nvSpPr>
          <p:cNvPr id="22532" name="Rectangle 4"/>
          <p:cNvSpPr>
            <a:spLocks noChangeArrowheads="1"/>
          </p:cNvSpPr>
          <p:nvPr/>
        </p:nvSpPr>
        <p:spPr bwMode="auto">
          <a:xfrm>
            <a:off x="-1892299" y="2793484"/>
            <a:ext cx="184731" cy="369332"/>
          </a:xfrm>
          <a:prstGeom prst="rect">
            <a:avLst/>
          </a:prstGeom>
          <a:noFill/>
          <a:ln w="9525">
            <a:noFill/>
            <a:miter lim="800000"/>
            <a:headEnd/>
            <a:tailEnd/>
          </a:ln>
        </p:spPr>
        <p:txBody>
          <a:bodyPr wrap="none" anchor="ctr">
            <a:spAutoFit/>
          </a:bodyPr>
          <a:lstStyle/>
          <a:p>
            <a:endParaRPr lang="fr-BE" dirty="0"/>
          </a:p>
        </p:txBody>
      </p:sp>
      <p:pic>
        <p:nvPicPr>
          <p:cNvPr id="22533" name="Picture 3" descr="Normal reproduction in colour"/>
          <p:cNvPicPr>
            <a:picLocks noChangeAspect="1" noChangeArrowheads="1"/>
          </p:cNvPicPr>
          <p:nvPr/>
        </p:nvPicPr>
        <p:blipFill>
          <a:blip r:embed="rId4"/>
          <a:srcRect/>
          <a:stretch>
            <a:fillRect/>
          </a:stretch>
        </p:blipFill>
        <p:spPr bwMode="auto">
          <a:xfrm>
            <a:off x="395290" y="5722938"/>
            <a:ext cx="619125" cy="400050"/>
          </a:xfrm>
          <a:prstGeom prst="rect">
            <a:avLst/>
          </a:prstGeom>
          <a:noFill/>
          <a:ln w="9525">
            <a:noFill/>
            <a:miter lim="800000"/>
            <a:headEnd/>
            <a:tailEnd/>
          </a:ln>
        </p:spPr>
      </p:pic>
      <p:sp>
        <p:nvSpPr>
          <p:cNvPr id="22534" name="Rectangle 6"/>
          <p:cNvSpPr>
            <a:spLocks noChangeArrowheads="1"/>
          </p:cNvSpPr>
          <p:nvPr/>
        </p:nvSpPr>
        <p:spPr bwMode="auto">
          <a:xfrm>
            <a:off x="1014413" y="5622881"/>
            <a:ext cx="7561263" cy="600164"/>
          </a:xfrm>
          <a:prstGeom prst="rect">
            <a:avLst/>
          </a:prstGeom>
          <a:noFill/>
          <a:ln w="9525">
            <a:noFill/>
            <a:miter lim="800000"/>
            <a:headEnd/>
            <a:tailEnd/>
          </a:ln>
        </p:spPr>
        <p:txBody>
          <a:bodyPr anchor="ctr">
            <a:spAutoFit/>
          </a:bodyPr>
          <a:lstStyle/>
          <a:p>
            <a:pPr algn="just"/>
            <a:r>
              <a:rPr lang="en-US" sz="1100" b="1" dirty="0">
                <a:solidFill>
                  <a:schemeClr val="tx2"/>
                </a:solidFill>
                <a:latin typeface="Arial" panose="020B0604020202020204" pitchFamily="34" charset="0"/>
                <a:ea typeface="Calibri" pitchFamily="34" charset="0"/>
                <a:cs typeface="Arial" panose="020B0604020202020204" pitchFamily="34" charset="0"/>
              </a:rPr>
              <a:t>EFRAG receives financial support of the European Union-DG </a:t>
            </a:r>
            <a:r>
              <a:rPr lang="en-US" sz="1100" b="1" dirty="0" smtClean="0">
                <a:solidFill>
                  <a:schemeClr val="tx2"/>
                </a:solidFill>
                <a:latin typeface="Arial" panose="020B0604020202020204" pitchFamily="34" charset="0"/>
                <a:ea typeface="Calibri" pitchFamily="34" charset="0"/>
                <a:cs typeface="Arial" panose="020B0604020202020204" pitchFamily="34" charset="0"/>
              </a:rPr>
              <a:t>FISMA. </a:t>
            </a:r>
            <a:endParaRPr lang="en-US" sz="1100" b="1" dirty="0">
              <a:solidFill>
                <a:schemeClr val="tx2"/>
              </a:solidFill>
              <a:latin typeface="Arial" panose="020B0604020202020204" pitchFamily="34" charset="0"/>
              <a:ea typeface="Calibri" pitchFamily="34" charset="0"/>
              <a:cs typeface="Arial" panose="020B0604020202020204" pitchFamily="34" charset="0"/>
            </a:endParaRPr>
          </a:p>
          <a:p>
            <a:pPr algn="just"/>
            <a:r>
              <a:rPr lang="en-US" sz="1100" b="1" dirty="0">
                <a:solidFill>
                  <a:schemeClr val="tx2"/>
                </a:solidFill>
                <a:latin typeface="Arial" panose="020B0604020202020204" pitchFamily="34" charset="0"/>
                <a:ea typeface="Calibri" pitchFamily="34" charset="0"/>
                <a:cs typeface="Arial" panose="020B0604020202020204" pitchFamily="34" charset="0"/>
              </a:rPr>
              <a:t>The contents of this presentation is the sole responsibility of EFRAG and can under no circumstances be regarded as reflecting the position of the European Union</a:t>
            </a:r>
            <a:r>
              <a:rPr lang="en-US" sz="1100" b="1" dirty="0" smtClean="0">
                <a:solidFill>
                  <a:schemeClr val="tx2"/>
                </a:solidFill>
                <a:latin typeface="Arial" panose="020B0604020202020204" pitchFamily="34" charset="0"/>
                <a:ea typeface="Calibri" pitchFamily="34" charset="0"/>
                <a:cs typeface="Arial" panose="020B0604020202020204" pitchFamily="34" charset="0"/>
              </a:rPr>
              <a:t>.</a:t>
            </a:r>
            <a:endParaRPr lang="en-US" sz="1100" b="1" dirty="0">
              <a:ea typeface="Calibri" pitchFamily="34" charset="0"/>
              <a:cs typeface="Tms Rmn"/>
            </a:endParaRPr>
          </a:p>
        </p:txBody>
      </p:sp>
      <p:sp>
        <p:nvSpPr>
          <p:cNvPr id="22535" name="Rectangle 6"/>
          <p:cNvSpPr>
            <a:spLocks noChangeArrowheads="1"/>
          </p:cNvSpPr>
          <p:nvPr/>
        </p:nvSpPr>
        <p:spPr bwMode="auto">
          <a:xfrm>
            <a:off x="2915817" y="1273193"/>
            <a:ext cx="6658903" cy="615553"/>
          </a:xfrm>
          <a:prstGeom prst="rect">
            <a:avLst/>
          </a:prstGeom>
          <a:noFill/>
          <a:ln w="9525">
            <a:noFill/>
            <a:miter lim="800000"/>
            <a:headEnd/>
            <a:tailEnd/>
          </a:ln>
        </p:spPr>
        <p:txBody>
          <a:bodyPr wrap="square">
            <a:spAutoFit/>
          </a:bodyPr>
          <a:lstStyle/>
          <a:p>
            <a:r>
              <a:rPr lang="en-US" sz="3400" b="1" dirty="0" smtClean="0">
                <a:solidFill>
                  <a:srgbClr val="18427B"/>
                </a:solidFill>
                <a:latin typeface="Arial" panose="020B0604020202020204" pitchFamily="34" charset="0"/>
                <a:cs typeface="Arial" panose="020B0604020202020204" pitchFamily="34" charset="0"/>
              </a:rPr>
              <a:t>Thank you for your attention</a:t>
            </a:r>
            <a:r>
              <a:rPr lang="en-US" sz="3400" b="1" dirty="0">
                <a:solidFill>
                  <a:srgbClr val="18427B"/>
                </a:solidFill>
                <a:latin typeface="Arial" panose="020B0604020202020204" pitchFamily="34" charset="0"/>
                <a:cs typeface="Arial" panose="020B0604020202020204" pitchFamily="34" charset="0"/>
              </a:rPr>
              <a:t>!</a:t>
            </a:r>
            <a:endParaRPr lang="fr-BE" sz="3400" b="1" dirty="0">
              <a:solidFill>
                <a:srgbClr val="18427B"/>
              </a:solidFill>
              <a:latin typeface="Arial" panose="020B0604020202020204" pitchFamily="34" charset="0"/>
              <a:cs typeface="Arial" panose="020B0604020202020204" pitchFamily="34" charset="0"/>
            </a:endParaRPr>
          </a:p>
        </p:txBody>
      </p:sp>
      <p:sp>
        <p:nvSpPr>
          <p:cNvPr id="9" name="Rectangle 2"/>
          <p:cNvSpPr txBox="1">
            <a:spLocks noChangeArrowheads="1"/>
          </p:cNvSpPr>
          <p:nvPr/>
        </p:nvSpPr>
        <p:spPr bwMode="auto">
          <a:xfrm>
            <a:off x="1014415" y="4340477"/>
            <a:ext cx="7157987" cy="941796"/>
          </a:xfrm>
          <a:prstGeom prst="rect">
            <a:avLst/>
          </a:prstGeom>
          <a:noFill/>
          <a:ln w="9525">
            <a:noFill/>
            <a:miter lim="800000"/>
            <a:headEnd/>
            <a:tailEnd/>
          </a:ln>
        </p:spPr>
        <p:txBody>
          <a:bodyPr wrap="square">
            <a:spAutoFit/>
          </a:bodyPr>
          <a:lstStyle/>
          <a:p>
            <a:pPr algn="ctr">
              <a:lnSpc>
                <a:spcPct val="92000"/>
              </a:lnSpc>
              <a:spcBef>
                <a:spcPct val="20000"/>
              </a:spcBef>
            </a:pPr>
            <a:r>
              <a:rPr lang="en-US" sz="6000" b="1" dirty="0" smtClean="0">
                <a:solidFill>
                  <a:srgbClr val="18427B"/>
                </a:solidFill>
                <a:latin typeface="Arial" panose="020B0604020202020204" pitchFamily="34" charset="0"/>
                <a:cs typeface="Arial" panose="020B0604020202020204" pitchFamily="34" charset="0"/>
              </a:rPr>
              <a:t>www.efrag.org</a:t>
            </a:r>
            <a:endParaRPr lang="en-US" sz="6000" b="1" dirty="0">
              <a:solidFill>
                <a:srgbClr val="18427B"/>
              </a:solidFill>
              <a:latin typeface="Arial" panose="020B0604020202020204" pitchFamily="34" charset="0"/>
              <a:cs typeface="Arial" panose="020B0604020202020204" pitchFamily="34" charset="0"/>
            </a:endParaRPr>
          </a:p>
        </p:txBody>
      </p:sp>
      <p:sp>
        <p:nvSpPr>
          <p:cNvPr id="10" name="Rectangle 6"/>
          <p:cNvSpPr>
            <a:spLocks noChangeArrowheads="1"/>
          </p:cNvSpPr>
          <p:nvPr/>
        </p:nvSpPr>
        <p:spPr bwMode="auto">
          <a:xfrm>
            <a:off x="3311197" y="2286426"/>
            <a:ext cx="5868143" cy="1692771"/>
          </a:xfrm>
          <a:prstGeom prst="rect">
            <a:avLst/>
          </a:prstGeom>
          <a:noFill/>
          <a:ln w="9525">
            <a:noFill/>
            <a:miter lim="800000"/>
            <a:headEnd/>
            <a:tailEnd/>
          </a:ln>
        </p:spPr>
        <p:txBody>
          <a:bodyPr wrap="square">
            <a:spAutoFit/>
          </a:bodyPr>
          <a:lstStyle/>
          <a:p>
            <a:r>
              <a:rPr lang="en-US" sz="3400" b="1" dirty="0" smtClean="0">
                <a:solidFill>
                  <a:srgbClr val="18427B"/>
                </a:solidFill>
                <a:latin typeface="Arial" panose="020B0604020202020204" pitchFamily="34" charset="0"/>
                <a:cs typeface="Arial" panose="020B0604020202020204" pitchFamily="34" charset="0"/>
              </a:rPr>
              <a:t>And now…</a:t>
            </a:r>
          </a:p>
          <a:p>
            <a:r>
              <a:rPr lang="en-US" sz="3400" b="1" dirty="0" smtClean="0">
                <a:solidFill>
                  <a:srgbClr val="18427B"/>
                </a:solidFill>
                <a:latin typeface="Arial" panose="020B0604020202020204" pitchFamily="34" charset="0"/>
                <a:cs typeface="Arial" panose="020B0604020202020204" pitchFamily="34" charset="0"/>
              </a:rPr>
              <a:t>Questions?…and answers!</a:t>
            </a:r>
          </a:p>
          <a:p>
            <a:endParaRPr lang="fr-BE" sz="3600" b="1" dirty="0">
              <a:solidFill>
                <a:schemeClr val="tx2"/>
              </a:solidFill>
            </a:endParaRPr>
          </a:p>
        </p:txBody>
      </p:sp>
      <p:sp>
        <p:nvSpPr>
          <p:cNvPr id="2" name="Rectangle 1"/>
          <p:cNvSpPr/>
          <p:nvPr/>
        </p:nvSpPr>
        <p:spPr>
          <a:xfrm>
            <a:off x="3311197" y="2286426"/>
            <a:ext cx="5725299" cy="1430606"/>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 name="Footer Placeholder 2"/>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4" name="Slide Number Placeholder 3"/>
          <p:cNvSpPr>
            <a:spLocks noGrp="1"/>
          </p:cNvSpPr>
          <p:nvPr>
            <p:ph type="sldNum" sz="quarter" idx="12"/>
          </p:nvPr>
        </p:nvSpPr>
        <p:spPr/>
        <p:txBody>
          <a:bodyPr/>
          <a:lstStyle/>
          <a:p>
            <a:fld id="{CEFBDD81-1F9F-1A44-BAE5-EA9B5A3AE313}" type="slidenum">
              <a:rPr lang="en-US" smtClean="0"/>
              <a:pPr/>
              <a:t>25</a:t>
            </a:fld>
            <a:endParaRPr lang="en-US" dirty="0"/>
          </a:p>
        </p:txBody>
      </p:sp>
    </p:spTree>
    <p:extLst>
      <p:ext uri="{BB962C8B-B14F-4D97-AF65-F5344CB8AC3E}">
        <p14:creationId xmlns:p14="http://schemas.microsoft.com/office/powerpoint/2010/main" val="2118082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table</a:t>
            </a:r>
            <a:endParaRPr lang="en-GB" dirty="0"/>
          </a:p>
        </p:txBody>
      </p:sp>
      <p:sp>
        <p:nvSpPr>
          <p:cNvPr id="3" name="Content Placeholder 2"/>
          <p:cNvSpPr>
            <a:spLocks noGrp="1"/>
          </p:cNvSpPr>
          <p:nvPr>
            <p:ph idx="1"/>
          </p:nvPr>
        </p:nvSpPr>
        <p:spPr/>
        <p:txBody>
          <a:bodyPr>
            <a:normAutofit/>
          </a:bodyPr>
          <a:lstStyle/>
          <a:p>
            <a:r>
              <a:rPr lang="en-GB" dirty="0" smtClean="0"/>
              <a:t>December 2014: EFRAG Board approves scope of assessment and time-table</a:t>
            </a:r>
          </a:p>
          <a:p>
            <a:r>
              <a:rPr lang="en-GB" dirty="0" smtClean="0"/>
              <a:t>End of April 2015: Publication of Draft endorsement advice - Launch of public consultation </a:t>
            </a:r>
          </a:p>
          <a:p>
            <a:r>
              <a:rPr lang="en-GB" dirty="0" smtClean="0"/>
              <a:t>End of July 2015: Publication of Final endorsement advice</a:t>
            </a:r>
            <a:endParaRPr lang="en-GB" dirty="0"/>
          </a:p>
        </p:txBody>
      </p:sp>
      <p:sp>
        <p:nvSpPr>
          <p:cNvPr id="4" name="Footer Placeholder 3"/>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5" name="Slide Number Placeholder 4"/>
          <p:cNvSpPr>
            <a:spLocks noGrp="1"/>
          </p:cNvSpPr>
          <p:nvPr>
            <p:ph type="sldNum" sz="quarter" idx="12"/>
          </p:nvPr>
        </p:nvSpPr>
        <p:spPr/>
        <p:txBody>
          <a:bodyPr/>
          <a:lstStyle/>
          <a:p>
            <a:fld id="{CEFBDD81-1F9F-1A44-BAE5-EA9B5A3AE313}" type="slidenum">
              <a:rPr lang="en-US" smtClean="0"/>
              <a:pPr/>
              <a:t>3</a:t>
            </a:fld>
            <a:endParaRPr lang="en-US" dirty="0"/>
          </a:p>
        </p:txBody>
      </p:sp>
    </p:spTree>
    <p:extLst>
      <p:ext uri="{BB962C8B-B14F-4D97-AF65-F5344CB8AC3E}">
        <p14:creationId xmlns:p14="http://schemas.microsoft.com/office/powerpoint/2010/main" val="2107559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smtClean="0"/>
              <a:t>Structure of the endorsement advice</a:t>
            </a:r>
            <a:endParaRPr lang="nl-BE" dirty="0"/>
          </a:p>
        </p:txBody>
      </p:sp>
      <p:sp>
        <p:nvSpPr>
          <p:cNvPr id="3" name="Tijdelijke aanduiding voor inhoud 2"/>
          <p:cNvSpPr>
            <a:spLocks noGrp="1"/>
          </p:cNvSpPr>
          <p:nvPr>
            <p:ph idx="1"/>
          </p:nvPr>
        </p:nvSpPr>
        <p:spPr>
          <a:xfrm>
            <a:off x="0" y="1600200"/>
            <a:ext cx="8929718" cy="4781128"/>
          </a:xfrm>
        </p:spPr>
        <p:txBody>
          <a:bodyPr>
            <a:normAutofit fontScale="77500" lnSpcReduction="20000"/>
          </a:bodyPr>
          <a:lstStyle/>
          <a:p>
            <a:pPr marL="215900" lvl="0" indent="-215900" defTabSz="914400" fontAlgn="base">
              <a:spcBef>
                <a:spcPts val="100"/>
              </a:spcBef>
              <a:spcAft>
                <a:spcPts val="1200"/>
              </a:spcAft>
              <a:buFont typeface="Arial" charset="0"/>
              <a:buChar char="•"/>
            </a:pPr>
            <a:r>
              <a:rPr lang="en-GB" sz="2800" dirty="0" smtClean="0"/>
              <a:t>Cover letter summarising main conclusions reached and stating endorsement advice </a:t>
            </a:r>
            <a:r>
              <a:rPr lang="en-GB" sz="2800" dirty="0" smtClean="0">
                <a:solidFill>
                  <a:srgbClr val="FF0000"/>
                </a:solidFill>
              </a:rPr>
              <a:t>No longer a standard text, summary of main conclusions leading to the advice</a:t>
            </a:r>
            <a:endParaRPr lang="en-GB" sz="2800" dirty="0" smtClean="0"/>
          </a:p>
          <a:p>
            <a:pPr marL="215900" lvl="0" indent="-215900" defTabSz="914400" fontAlgn="base">
              <a:spcBef>
                <a:spcPts val="100"/>
              </a:spcBef>
              <a:spcAft>
                <a:spcPts val="1200"/>
              </a:spcAft>
              <a:buFont typeface="Arial" charset="0"/>
              <a:buChar char="•"/>
            </a:pPr>
            <a:r>
              <a:rPr lang="en-GB" sz="2800" dirty="0" smtClean="0"/>
              <a:t>Appendix 1: Understanding the changes brought by IFRS 9 – </a:t>
            </a:r>
            <a:r>
              <a:rPr lang="en-GB" sz="2800" dirty="0" smtClean="0">
                <a:solidFill>
                  <a:srgbClr val="FF0000"/>
                </a:solidFill>
              </a:rPr>
              <a:t>USUAL description provided by EFRAG</a:t>
            </a:r>
            <a:endParaRPr lang="en-GB" sz="2800" dirty="0" smtClean="0"/>
          </a:p>
          <a:p>
            <a:pPr marL="215900" lvl="0" indent="-215900" defTabSz="914400" fontAlgn="base">
              <a:spcBef>
                <a:spcPts val="100"/>
              </a:spcBef>
              <a:spcAft>
                <a:spcPts val="1200"/>
              </a:spcAft>
              <a:buFont typeface="Arial" charset="0"/>
              <a:buChar char="•"/>
            </a:pPr>
            <a:r>
              <a:rPr lang="en-GB" sz="2800" dirty="0" smtClean="0"/>
              <a:t>Appendix 2: Assessing whether IFRS 9 meets the technical endorsement criteria </a:t>
            </a:r>
            <a:r>
              <a:rPr lang="en-GB" sz="2800" dirty="0" smtClean="0">
                <a:solidFill>
                  <a:srgbClr val="FF0000"/>
                </a:solidFill>
              </a:rPr>
              <a:t>– USUAL assessment including specific requests (prudence, relevance for long term investors…)</a:t>
            </a:r>
            <a:endParaRPr lang="en-GB" sz="2800" dirty="0" smtClean="0"/>
          </a:p>
          <a:p>
            <a:pPr marL="215900" lvl="0" indent="-215900" defTabSz="914400" fontAlgn="base">
              <a:spcBef>
                <a:spcPts val="100"/>
              </a:spcBef>
              <a:spcAft>
                <a:spcPts val="1200"/>
              </a:spcAft>
              <a:buFont typeface="Arial" charset="0"/>
              <a:buChar char="•"/>
            </a:pPr>
            <a:r>
              <a:rPr lang="en-GB" sz="2800" dirty="0" smtClean="0"/>
              <a:t>Appendix 3: Assessing whether IFRS 9 is conducive to the European public good – </a:t>
            </a:r>
            <a:r>
              <a:rPr lang="en-GB" sz="2800" dirty="0" smtClean="0">
                <a:solidFill>
                  <a:srgbClr val="FF0000"/>
                </a:solidFill>
              </a:rPr>
              <a:t>NEW except for the costs/benefits analysis</a:t>
            </a:r>
            <a:endParaRPr lang="en-GB" sz="2800" dirty="0" smtClean="0"/>
          </a:p>
          <a:p>
            <a:pPr marL="215900" lvl="0" indent="-215900" defTabSz="914400" fontAlgn="base">
              <a:spcBef>
                <a:spcPts val="100"/>
              </a:spcBef>
              <a:spcAft>
                <a:spcPts val="1200"/>
              </a:spcAft>
              <a:buFont typeface="Arial" charset="0"/>
              <a:buChar char="•"/>
            </a:pPr>
            <a:r>
              <a:rPr lang="en-GB" sz="2800" dirty="0" smtClean="0"/>
              <a:t>Appendix 4: Responding to supplementary specific requests, i.e. availability of European carve-out and inter-action between IFRS 9 and IFRS 4 – </a:t>
            </a:r>
            <a:r>
              <a:rPr lang="en-GB" sz="2800" dirty="0" smtClean="0">
                <a:solidFill>
                  <a:srgbClr val="FF0000"/>
                </a:solidFill>
              </a:rPr>
              <a:t>EC requests </a:t>
            </a:r>
            <a:r>
              <a:rPr lang="en-GB" sz="2800" dirty="0"/>
              <a:t>(answers to other requests are included in Appendix 2 or 3)</a:t>
            </a:r>
          </a:p>
        </p:txBody>
      </p:sp>
      <p:sp>
        <p:nvSpPr>
          <p:cNvPr id="4" name="Footer Placeholder 3"/>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5" name="Slide Number Placeholder 4"/>
          <p:cNvSpPr>
            <a:spLocks noGrp="1"/>
          </p:cNvSpPr>
          <p:nvPr>
            <p:ph type="sldNum" sz="quarter" idx="12"/>
          </p:nvPr>
        </p:nvSpPr>
        <p:spPr/>
        <p:txBody>
          <a:bodyPr/>
          <a:lstStyle/>
          <a:p>
            <a:fld id="{CEFBDD81-1F9F-1A44-BAE5-EA9B5A3AE313}" type="slidenum">
              <a:rPr lang="en-US" smtClean="0"/>
              <a:pPr/>
              <a:t>4</a:t>
            </a:fld>
            <a:endParaRPr lang="en-US" dirty="0"/>
          </a:p>
        </p:txBody>
      </p:sp>
    </p:spTree>
    <p:extLst>
      <p:ext uri="{BB962C8B-B14F-4D97-AF65-F5344CB8AC3E}">
        <p14:creationId xmlns:p14="http://schemas.microsoft.com/office/powerpoint/2010/main" val="149176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1484784"/>
          </a:xfrm>
        </p:spPr>
        <p:txBody>
          <a:bodyPr>
            <a:noAutofit/>
          </a:bodyPr>
          <a:lstStyle/>
          <a:p>
            <a:r>
              <a:rPr lang="en-GB" sz="3600" dirty="0" smtClean="0"/>
              <a:t>Is IFRS 9 is conducive to the European public good?</a:t>
            </a:r>
            <a:endParaRPr lang="en-GB" sz="3600" dirty="0"/>
          </a:p>
        </p:txBody>
      </p:sp>
      <p:sp>
        <p:nvSpPr>
          <p:cNvPr id="3" name="Tijdelijke aanduiding voor inhoud 2"/>
          <p:cNvSpPr>
            <a:spLocks noGrp="1"/>
          </p:cNvSpPr>
          <p:nvPr>
            <p:ph idx="1"/>
          </p:nvPr>
        </p:nvSpPr>
        <p:spPr>
          <a:xfrm>
            <a:off x="0" y="1628800"/>
            <a:ext cx="8929718" cy="4392487"/>
          </a:xfrm>
        </p:spPr>
        <p:txBody>
          <a:bodyPr>
            <a:noAutofit/>
          </a:bodyPr>
          <a:lstStyle/>
          <a:p>
            <a:pPr marL="0" indent="0" defTabSz="914400" fontAlgn="base">
              <a:spcBef>
                <a:spcPts val="100"/>
              </a:spcBef>
              <a:spcAft>
                <a:spcPts val="1200"/>
              </a:spcAft>
              <a:buNone/>
              <a:defRPr/>
            </a:pPr>
            <a:r>
              <a:rPr lang="en-GB" sz="2400" dirty="0" smtClean="0"/>
              <a:t>To respond to this question, EFRAG is assessing in particular whether:</a:t>
            </a:r>
          </a:p>
          <a:p>
            <a:pPr marL="615950" lvl="1" indent="-215900" defTabSz="914400" fontAlgn="base">
              <a:spcBef>
                <a:spcPts val="100"/>
              </a:spcBef>
              <a:spcAft>
                <a:spcPts val="1200"/>
              </a:spcAft>
              <a:buFont typeface="Arial" charset="0"/>
              <a:buChar char="•"/>
              <a:defRPr/>
            </a:pPr>
            <a:r>
              <a:rPr lang="en-GB" sz="2200" dirty="0" smtClean="0"/>
              <a:t>IFRS 9 is an improvement over IAS 39</a:t>
            </a:r>
          </a:p>
          <a:p>
            <a:pPr marL="615950" lvl="1" indent="-215900" defTabSz="914400" fontAlgn="base">
              <a:spcBef>
                <a:spcPts val="100"/>
              </a:spcBef>
              <a:spcAft>
                <a:spcPts val="1200"/>
              </a:spcAft>
              <a:buFont typeface="Arial" charset="0"/>
              <a:buChar char="•"/>
              <a:defRPr/>
            </a:pPr>
            <a:r>
              <a:rPr lang="en-GB" sz="2200" dirty="0" smtClean="0"/>
              <a:t>IFRS 9 achieves a satisfactory cost/benefit trade-off</a:t>
            </a:r>
          </a:p>
          <a:p>
            <a:pPr marL="615950" lvl="1" indent="-215900" defTabSz="914400" fontAlgn="base">
              <a:spcBef>
                <a:spcPts val="100"/>
              </a:spcBef>
              <a:spcAft>
                <a:spcPts val="1200"/>
              </a:spcAft>
              <a:buFont typeface="Arial" charset="0"/>
              <a:buChar char="•"/>
              <a:defRPr/>
            </a:pPr>
            <a:r>
              <a:rPr lang="en-GB" sz="2200" dirty="0" smtClean="0"/>
              <a:t>IFRS 9 does not create level playing field concerns</a:t>
            </a:r>
          </a:p>
          <a:p>
            <a:pPr marL="615950" lvl="1" indent="-215900" defTabSz="914400" fontAlgn="base">
              <a:spcBef>
                <a:spcPts val="100"/>
              </a:spcBef>
              <a:spcAft>
                <a:spcPts val="1200"/>
              </a:spcAft>
              <a:buFont typeface="Arial" charset="0"/>
              <a:buChar char="•"/>
              <a:defRPr/>
            </a:pPr>
            <a:r>
              <a:rPr lang="en-GB" sz="2200" dirty="0" smtClean="0"/>
              <a:t>IFRS 9 does not hinder financial stability (and eventually contributes to financial stability)</a:t>
            </a:r>
          </a:p>
          <a:p>
            <a:pPr marL="615950" lvl="1" indent="-215900" defTabSz="914400" fontAlgn="base">
              <a:spcBef>
                <a:spcPts val="100"/>
              </a:spcBef>
              <a:spcAft>
                <a:spcPts val="1200"/>
              </a:spcAft>
              <a:buFont typeface="Arial" charset="0"/>
              <a:buChar char="•"/>
              <a:defRPr/>
            </a:pPr>
            <a:r>
              <a:rPr lang="en-GB" sz="2200" dirty="0" smtClean="0"/>
              <a:t>IFRS 9 improves investor protection</a:t>
            </a:r>
          </a:p>
          <a:p>
            <a:pPr marL="615950" lvl="1" indent="-215900" defTabSz="914400" fontAlgn="base">
              <a:spcBef>
                <a:spcPts val="100"/>
              </a:spcBef>
              <a:spcAft>
                <a:spcPts val="1200"/>
              </a:spcAft>
              <a:buFont typeface="Arial" charset="0"/>
              <a:buChar char="•"/>
              <a:defRPr/>
            </a:pPr>
            <a:r>
              <a:rPr lang="en-GB" sz="2200" dirty="0" smtClean="0"/>
              <a:t>IFRS 9 may trigger changes in issuer and investor behaviours and what consequences these changes may have (including possible effects on lending)</a:t>
            </a:r>
          </a:p>
          <a:p>
            <a:pPr marL="615950" lvl="1" indent="-215900" defTabSz="914400" fontAlgn="base">
              <a:spcBef>
                <a:spcPts val="100"/>
              </a:spcBef>
              <a:spcAft>
                <a:spcPts val="1200"/>
              </a:spcAft>
              <a:buFont typeface="Arial" charset="0"/>
              <a:buChar char="•"/>
              <a:defRPr/>
            </a:pPr>
            <a:endParaRPr lang="en-GB" sz="2400" dirty="0"/>
          </a:p>
        </p:txBody>
      </p:sp>
      <p:sp>
        <p:nvSpPr>
          <p:cNvPr id="4" name="Footer Placeholder 3"/>
          <p:cNvSpPr>
            <a:spLocks noGrp="1"/>
          </p:cNvSpPr>
          <p:nvPr>
            <p:ph type="ftr" sz="quarter" idx="11"/>
          </p:nvPr>
        </p:nvSpPr>
        <p:spPr/>
        <p:txBody>
          <a:bodyPr/>
          <a:lstStyle/>
          <a:p>
            <a:r>
              <a:rPr lang="en-US" dirty="0" smtClean="0"/>
              <a:t>EFRAG - Endorsement advice progress report - ARC meeting 23 March 2015</a:t>
            </a:r>
          </a:p>
        </p:txBody>
      </p:sp>
      <p:sp>
        <p:nvSpPr>
          <p:cNvPr id="5" name="Slide Number Placeholder 4"/>
          <p:cNvSpPr>
            <a:spLocks noGrp="1"/>
          </p:cNvSpPr>
          <p:nvPr>
            <p:ph type="sldNum" sz="quarter" idx="12"/>
          </p:nvPr>
        </p:nvSpPr>
        <p:spPr/>
        <p:txBody>
          <a:bodyPr/>
          <a:lstStyle/>
          <a:p>
            <a:fld id="{CEFBDD81-1F9F-1A44-BAE5-EA9B5A3AE313}" type="slidenum">
              <a:rPr lang="en-US" smtClean="0"/>
              <a:pPr/>
              <a:t>5</a:t>
            </a:fld>
            <a:endParaRPr lang="en-US" dirty="0"/>
          </a:p>
        </p:txBody>
      </p:sp>
    </p:spTree>
    <p:extLst>
      <p:ext uri="{BB962C8B-B14F-4D97-AF65-F5344CB8AC3E}">
        <p14:creationId xmlns:p14="http://schemas.microsoft.com/office/powerpoint/2010/main" val="2502302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3" name="Slide Number Placeholder 2"/>
          <p:cNvSpPr>
            <a:spLocks noGrp="1"/>
          </p:cNvSpPr>
          <p:nvPr>
            <p:ph type="sldNum" sz="quarter" idx="12"/>
          </p:nvPr>
        </p:nvSpPr>
        <p:spPr/>
        <p:txBody>
          <a:bodyPr/>
          <a:lstStyle/>
          <a:p>
            <a:fld id="{CEFBDD81-1F9F-1A44-BAE5-EA9B5A3AE313}" type="slidenum">
              <a:rPr lang="en-US" smtClean="0"/>
              <a:pPr/>
              <a:t>6</a:t>
            </a:fld>
            <a:endParaRPr lang="en-US" dirty="0"/>
          </a:p>
        </p:txBody>
      </p:sp>
      <p:sp>
        <p:nvSpPr>
          <p:cNvPr id="5" name="Subtitle 4"/>
          <p:cNvSpPr>
            <a:spLocks noGrp="1"/>
          </p:cNvSpPr>
          <p:nvPr>
            <p:ph type="subTitle" idx="1"/>
          </p:nvPr>
        </p:nvSpPr>
        <p:spPr>
          <a:xfrm>
            <a:off x="1571604" y="3143248"/>
            <a:ext cx="7248867" cy="1261884"/>
          </a:xfrm>
        </p:spPr>
        <p:txBody>
          <a:bodyPr/>
          <a:lstStyle/>
          <a:p>
            <a:r>
              <a:rPr lang="fr-FR" dirty="0" err="1" smtClean="0"/>
              <a:t>Endorsement</a:t>
            </a:r>
            <a:r>
              <a:rPr lang="fr-FR" dirty="0" smtClean="0"/>
              <a:t> </a:t>
            </a:r>
            <a:r>
              <a:rPr lang="fr-FR" dirty="0" err="1" smtClean="0"/>
              <a:t>advice</a:t>
            </a:r>
            <a:r>
              <a:rPr lang="fr-FR" dirty="0" smtClean="0"/>
              <a:t> of IFRS 15</a:t>
            </a:r>
            <a:endParaRPr lang="fr-BE" dirty="0"/>
          </a:p>
        </p:txBody>
      </p:sp>
    </p:spTree>
    <p:extLst>
      <p:ext uri="{BB962C8B-B14F-4D97-AF65-F5344CB8AC3E}">
        <p14:creationId xmlns:p14="http://schemas.microsoft.com/office/powerpoint/2010/main" val="1228545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dirty="0">
              <a:solidFill>
                <a:schemeClr val="bg1"/>
              </a:solidFill>
            </a:endParaRPr>
          </a:p>
        </p:txBody>
      </p:sp>
      <p:sp>
        <p:nvSpPr>
          <p:cNvPr id="6158" name="Title 9"/>
          <p:cNvSpPr>
            <a:spLocks noGrp="1"/>
          </p:cNvSpPr>
          <p:nvPr>
            <p:ph type="title"/>
          </p:nvPr>
        </p:nvSpPr>
        <p:spPr>
          <a:xfrm>
            <a:off x="0" y="0"/>
            <a:ext cx="9144000" cy="1357313"/>
          </a:xfrm>
        </p:spPr>
        <p:txBody>
          <a:bodyPr>
            <a:normAutofit/>
          </a:bodyPr>
          <a:lstStyle/>
          <a:p>
            <a:r>
              <a:rPr lang="en-GB" dirty="0" smtClean="0">
                <a:solidFill>
                  <a:prstClr val="white"/>
                </a:solidFill>
              </a:rPr>
              <a:t>Process</a:t>
            </a:r>
            <a:endParaRPr lang="fr-BE" sz="2400" b="1" dirty="0" smtClean="0"/>
          </a:p>
        </p:txBody>
      </p:sp>
      <p:sp>
        <p:nvSpPr>
          <p:cNvPr id="3" name="Rectangle 2"/>
          <p:cNvSpPr/>
          <p:nvPr/>
        </p:nvSpPr>
        <p:spPr>
          <a:xfrm>
            <a:off x="251520" y="1628800"/>
            <a:ext cx="8640960" cy="4638650"/>
          </a:xfrm>
          <a:prstGeom prst="rect">
            <a:avLst/>
          </a:prstGeom>
          <a:solidFill>
            <a:schemeClr val="bg1"/>
          </a:solidFill>
          <a:ln>
            <a:noFill/>
            <a:prstDash val="sysDash"/>
          </a:ln>
          <a:effectLst/>
        </p:spPr>
        <p:style>
          <a:lnRef idx="1">
            <a:schemeClr val="accent1"/>
          </a:lnRef>
          <a:fillRef idx="3">
            <a:schemeClr val="accent1"/>
          </a:fillRef>
          <a:effectRef idx="2">
            <a:schemeClr val="accent1"/>
          </a:effectRef>
          <a:fontRef idx="minor">
            <a:schemeClr val="lt1"/>
          </a:fontRef>
        </p:style>
        <p:txBody>
          <a:bodyPr rtlCol="0" anchor="t"/>
          <a:lstStyle/>
          <a:p>
            <a:pPr lvl="0">
              <a:spcBef>
                <a:spcPct val="20000"/>
              </a:spcBef>
            </a:pPr>
            <a:r>
              <a:rPr lang="en-GB" sz="2700" dirty="0" smtClean="0">
                <a:solidFill>
                  <a:srgbClr val="18427B"/>
                </a:solidFill>
                <a:latin typeface="Arial" pitchFamily="34" charset="0"/>
                <a:cs typeface="Arial" pitchFamily="34" charset="0"/>
              </a:rPr>
              <a:t>To provide its endorsement advice, EFRAG has:</a:t>
            </a:r>
          </a:p>
          <a:p>
            <a:pPr marL="800100" lvl="1" indent="-342900">
              <a:spcBef>
                <a:spcPct val="20000"/>
              </a:spcBef>
              <a:buFont typeface="Arial"/>
              <a:buChar char="•"/>
            </a:pPr>
            <a:r>
              <a:rPr lang="en-GB" sz="2700" dirty="0" smtClean="0">
                <a:solidFill>
                  <a:srgbClr val="18427B"/>
                </a:solidFill>
                <a:latin typeface="Arial" pitchFamily="34" charset="0"/>
                <a:cs typeface="Arial" pitchFamily="34" charset="0"/>
              </a:rPr>
              <a:t>Followed up on issues identified during the field test of the Exposure Draft;</a:t>
            </a:r>
          </a:p>
          <a:p>
            <a:pPr marL="800100" lvl="1" indent="-342900">
              <a:spcBef>
                <a:spcPct val="20000"/>
              </a:spcBef>
              <a:buFont typeface="Arial"/>
              <a:buChar char="•"/>
            </a:pPr>
            <a:r>
              <a:rPr lang="en-GB" sz="2700" dirty="0" smtClean="0">
                <a:solidFill>
                  <a:srgbClr val="18427B"/>
                </a:solidFill>
                <a:latin typeface="Arial" pitchFamily="34" charset="0"/>
                <a:cs typeface="Arial" pitchFamily="34" charset="0"/>
              </a:rPr>
              <a:t>Issued draft endorsement advice;</a:t>
            </a:r>
          </a:p>
          <a:p>
            <a:pPr marL="800100" lvl="1" indent="-342900">
              <a:spcBef>
                <a:spcPct val="20000"/>
              </a:spcBef>
              <a:buFont typeface="Arial"/>
              <a:buChar char="•"/>
            </a:pPr>
            <a:r>
              <a:rPr lang="en-GB" sz="2700" dirty="0" smtClean="0">
                <a:solidFill>
                  <a:srgbClr val="18427B"/>
                </a:solidFill>
                <a:latin typeface="Arial" pitchFamily="34" charset="0"/>
                <a:cs typeface="Arial" pitchFamily="34" charset="0"/>
              </a:rPr>
              <a:t>Considered comments provided by 4 National Standard Setters and 9 preparers;</a:t>
            </a:r>
          </a:p>
          <a:p>
            <a:pPr marL="800100" lvl="1" indent="-342900">
              <a:spcBef>
                <a:spcPct val="20000"/>
              </a:spcBef>
              <a:buFont typeface="Arial"/>
              <a:buChar char="•"/>
            </a:pPr>
            <a:r>
              <a:rPr lang="en-GB" sz="2700" dirty="0" smtClean="0">
                <a:solidFill>
                  <a:srgbClr val="18427B"/>
                </a:solidFill>
                <a:latin typeface="Arial" pitchFamily="34" charset="0"/>
                <a:cs typeface="Arial" pitchFamily="34" charset="0"/>
              </a:rPr>
              <a:t>Considered the effective date;</a:t>
            </a:r>
          </a:p>
          <a:p>
            <a:pPr marL="800100" lvl="1" indent="-342900">
              <a:spcBef>
                <a:spcPct val="20000"/>
              </a:spcBef>
              <a:buFont typeface="Arial"/>
              <a:buChar char="•"/>
            </a:pPr>
            <a:r>
              <a:rPr lang="en-GB" sz="2700" dirty="0" smtClean="0">
                <a:solidFill>
                  <a:srgbClr val="18427B"/>
                </a:solidFill>
                <a:latin typeface="Arial" pitchFamily="34" charset="0"/>
                <a:cs typeface="Arial" pitchFamily="34" charset="0"/>
              </a:rPr>
              <a:t>Concluded on assessment of whether IFRS 15 met the endorsement criteria in the IAS Regulation.</a:t>
            </a:r>
          </a:p>
        </p:txBody>
      </p:sp>
      <p:sp>
        <p:nvSpPr>
          <p:cNvPr id="4" name="Slide Number Placeholder 3"/>
          <p:cNvSpPr>
            <a:spLocks noGrp="1"/>
          </p:cNvSpPr>
          <p:nvPr>
            <p:ph type="sldNum" sz="quarter" idx="12"/>
          </p:nvPr>
        </p:nvSpPr>
        <p:spPr/>
        <p:txBody>
          <a:bodyPr/>
          <a:lstStyle/>
          <a:p>
            <a:pPr>
              <a:defRPr/>
            </a:pPr>
            <a:fld id="{0FFC5ECA-8077-48A0-9ADC-3FF010C32D62}" type="slidenum">
              <a:rPr lang="en-US" smtClean="0"/>
              <a:pPr>
                <a:defRPr/>
              </a:pPr>
              <a:t>7</a:t>
            </a:fld>
            <a:endParaRPr lang="en-US" dirty="0"/>
          </a:p>
        </p:txBody>
      </p:sp>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Tree>
    <p:extLst>
      <p:ext uri="{BB962C8B-B14F-4D97-AF65-F5344CB8AC3E}">
        <p14:creationId xmlns:p14="http://schemas.microsoft.com/office/powerpoint/2010/main" val="3752404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smtClean="0"/>
              <a:t>Is IFRS 15 </a:t>
            </a:r>
            <a:r>
              <a:rPr lang="fr-FR" dirty="0" err="1" smtClean="0"/>
              <a:t>conducive</a:t>
            </a:r>
            <a:r>
              <a:rPr lang="fr-FR" dirty="0" smtClean="0"/>
              <a:t> to the </a:t>
            </a:r>
            <a:r>
              <a:rPr lang="fr-FR" dirty="0" err="1" smtClean="0"/>
              <a:t>European</a:t>
            </a:r>
            <a:r>
              <a:rPr lang="fr-FR" dirty="0" smtClean="0"/>
              <a:t> public good?</a:t>
            </a:r>
            <a:endParaRPr lang="fr-BE" dirty="0"/>
          </a:p>
        </p:txBody>
      </p:sp>
      <p:sp>
        <p:nvSpPr>
          <p:cNvPr id="3" name="Content Placeholder 2"/>
          <p:cNvSpPr>
            <a:spLocks noGrp="1"/>
          </p:cNvSpPr>
          <p:nvPr>
            <p:ph idx="1"/>
          </p:nvPr>
        </p:nvSpPr>
        <p:spPr/>
        <p:txBody>
          <a:bodyPr>
            <a:normAutofit fontScale="92500" lnSpcReduction="20000"/>
          </a:bodyPr>
          <a:lstStyle/>
          <a:p>
            <a:r>
              <a:rPr lang="en-GB" dirty="0" smtClean="0"/>
              <a:t>EFRAG has concluded that IFRS 15 is conducive to the European public good:</a:t>
            </a:r>
          </a:p>
          <a:p>
            <a:pPr lvl="1"/>
            <a:r>
              <a:rPr lang="en-GB" dirty="0" smtClean="0"/>
              <a:t>IFRS 15 enhances transparency of financial reporting on revenue which could lead to reduction of cost of capital;</a:t>
            </a:r>
          </a:p>
          <a:p>
            <a:pPr lvl="1"/>
            <a:r>
              <a:rPr lang="en-GB" dirty="0" smtClean="0"/>
              <a:t>IFRS 15 meets a reasonable cost/benefit trade-off;</a:t>
            </a:r>
          </a:p>
          <a:p>
            <a:pPr lvl="1"/>
            <a:r>
              <a:rPr lang="en-GB" dirty="0" smtClean="0"/>
              <a:t>IFRS 15 does not raise level playing field concern as it is the result of a joint project with the FASB; and</a:t>
            </a:r>
          </a:p>
          <a:p>
            <a:pPr lvl="1"/>
            <a:r>
              <a:rPr lang="en-GB" dirty="0" smtClean="0"/>
              <a:t>IFRS 15 does not raise any concern that it could have negative side-effects.</a:t>
            </a:r>
            <a:endParaRPr lang="en-GB" dirty="0"/>
          </a:p>
        </p:txBody>
      </p:sp>
      <p:sp>
        <p:nvSpPr>
          <p:cNvPr id="4" name="Footer Placeholder 3"/>
          <p:cNvSpPr>
            <a:spLocks noGrp="1"/>
          </p:cNvSpPr>
          <p:nvPr>
            <p:ph type="ftr" sz="quarter" idx="11"/>
          </p:nvPr>
        </p:nvSpPr>
        <p:spPr/>
        <p:txBody>
          <a:bodyPr/>
          <a:lstStyle/>
          <a:p>
            <a:r>
              <a:rPr lang="en-US" smtClean="0"/>
              <a:t>EFRAG - Endorsement advice progress report - ARC meeting 23 March 2015</a:t>
            </a:r>
            <a:endParaRPr lang="en-US" dirty="0" smtClean="0"/>
          </a:p>
        </p:txBody>
      </p:sp>
      <p:sp>
        <p:nvSpPr>
          <p:cNvPr id="5" name="Slide Number Placeholder 4"/>
          <p:cNvSpPr>
            <a:spLocks noGrp="1"/>
          </p:cNvSpPr>
          <p:nvPr>
            <p:ph type="sldNum" sz="quarter" idx="12"/>
          </p:nvPr>
        </p:nvSpPr>
        <p:spPr/>
        <p:txBody>
          <a:bodyPr/>
          <a:lstStyle/>
          <a:p>
            <a:fld id="{CEFBDD81-1F9F-1A44-BAE5-EA9B5A3AE313}" type="slidenum">
              <a:rPr lang="en-US" smtClean="0"/>
              <a:pPr/>
              <a:t>8</a:t>
            </a:fld>
            <a:endParaRPr lang="en-US" dirty="0"/>
          </a:p>
        </p:txBody>
      </p:sp>
    </p:spTree>
    <p:extLst>
      <p:ext uri="{BB962C8B-B14F-4D97-AF65-F5344CB8AC3E}">
        <p14:creationId xmlns:p14="http://schemas.microsoft.com/office/powerpoint/2010/main" val="1603895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p:cNvSpPr>
          <p:nvPr/>
        </p:nvSpPr>
        <p:spPr bwMode="auto">
          <a:xfrm>
            <a:off x="0" y="0"/>
            <a:ext cx="9144000" cy="1357313"/>
          </a:xfrm>
          <a:prstGeom prst="rect">
            <a:avLst/>
          </a:prstGeom>
          <a:noFill/>
          <a:ln w="9525">
            <a:noFill/>
            <a:miter lim="800000"/>
            <a:headEnd/>
            <a:tailEnd/>
          </a:ln>
        </p:spPr>
        <p:txBody>
          <a:bodyPr lIns="990000" tIns="90000" bIns="306000" anchor="b"/>
          <a:lstStyle/>
          <a:p>
            <a:pPr defTabSz="914400"/>
            <a:endParaRPr lang="fr-FR" sz="4000" dirty="0">
              <a:solidFill>
                <a:schemeClr val="bg1"/>
              </a:solidFill>
            </a:endParaRPr>
          </a:p>
        </p:txBody>
      </p:sp>
      <p:sp>
        <p:nvSpPr>
          <p:cNvPr id="6158" name="Title 9"/>
          <p:cNvSpPr>
            <a:spLocks noGrp="1"/>
          </p:cNvSpPr>
          <p:nvPr>
            <p:ph type="title"/>
          </p:nvPr>
        </p:nvSpPr>
        <p:spPr>
          <a:xfrm>
            <a:off x="0" y="0"/>
            <a:ext cx="9144000" cy="1357313"/>
          </a:xfrm>
        </p:spPr>
        <p:txBody>
          <a:bodyPr>
            <a:normAutofit/>
          </a:bodyPr>
          <a:lstStyle/>
          <a:p>
            <a:r>
              <a:rPr lang="en-GB" dirty="0" smtClean="0">
                <a:solidFill>
                  <a:prstClr val="white"/>
                </a:solidFill>
              </a:rPr>
              <a:t>Advice</a:t>
            </a:r>
            <a:endParaRPr lang="fr-BE" sz="2400" b="1" dirty="0" smtClean="0"/>
          </a:p>
        </p:txBody>
      </p:sp>
      <p:sp>
        <p:nvSpPr>
          <p:cNvPr id="3" name="Rectangle 2"/>
          <p:cNvSpPr/>
          <p:nvPr/>
        </p:nvSpPr>
        <p:spPr>
          <a:xfrm>
            <a:off x="251520" y="1412776"/>
            <a:ext cx="8640960" cy="4638650"/>
          </a:xfrm>
          <a:prstGeom prst="rect">
            <a:avLst/>
          </a:prstGeom>
          <a:solidFill>
            <a:schemeClr val="bg1"/>
          </a:solidFill>
          <a:ln>
            <a:noFill/>
            <a:prstDash val="sysDash"/>
          </a:ln>
          <a:effectLst/>
        </p:spPr>
        <p:style>
          <a:lnRef idx="1">
            <a:schemeClr val="accent1"/>
          </a:lnRef>
          <a:fillRef idx="3">
            <a:schemeClr val="accent1"/>
          </a:fillRef>
          <a:effectRef idx="2">
            <a:schemeClr val="accent1"/>
          </a:effectRef>
          <a:fontRef idx="minor">
            <a:schemeClr val="lt1"/>
          </a:fontRef>
        </p:style>
        <p:txBody>
          <a:bodyPr rtlCol="0" anchor="t"/>
          <a:lstStyle/>
          <a:p>
            <a:pPr lvl="1">
              <a:spcBef>
                <a:spcPct val="20000"/>
              </a:spcBef>
            </a:pPr>
            <a:r>
              <a:rPr lang="en-GB" sz="2400" dirty="0" smtClean="0">
                <a:solidFill>
                  <a:srgbClr val="18427B"/>
                </a:solidFill>
                <a:latin typeface="Arial" pitchFamily="34" charset="0"/>
                <a:cs typeface="Arial" pitchFamily="34" charset="0"/>
              </a:rPr>
              <a:t>EFRAG assesses that IFRS 15:</a:t>
            </a:r>
          </a:p>
          <a:p>
            <a:pPr marL="800100" lvl="1" indent="-342900">
              <a:spcBef>
                <a:spcPct val="20000"/>
              </a:spcBef>
              <a:buFont typeface="Arial"/>
              <a:buChar char="•"/>
            </a:pPr>
            <a:r>
              <a:rPr lang="en-GB" sz="2400" dirty="0" smtClean="0">
                <a:solidFill>
                  <a:srgbClr val="18427B"/>
                </a:solidFill>
                <a:latin typeface="Arial" pitchFamily="34" charset="0"/>
                <a:cs typeface="Arial" pitchFamily="34" charset="0"/>
              </a:rPr>
              <a:t>Is </a:t>
            </a:r>
            <a:r>
              <a:rPr lang="en-GB" sz="2400" dirty="0">
                <a:solidFill>
                  <a:srgbClr val="18427B"/>
                </a:solidFill>
                <a:latin typeface="Arial" pitchFamily="34" charset="0"/>
                <a:cs typeface="Arial" pitchFamily="34" charset="0"/>
              </a:rPr>
              <a:t>not contrary to the principle of ‘true and fair view</a:t>
            </a:r>
            <a:r>
              <a:rPr lang="en-GB" sz="2400" dirty="0" smtClean="0">
                <a:solidFill>
                  <a:srgbClr val="18427B"/>
                </a:solidFill>
                <a:latin typeface="Arial" pitchFamily="34" charset="0"/>
                <a:cs typeface="Arial" pitchFamily="34" charset="0"/>
              </a:rPr>
              <a:t>’;</a:t>
            </a:r>
          </a:p>
          <a:p>
            <a:pPr marL="800100" lvl="1" indent="-342900">
              <a:spcBef>
                <a:spcPct val="20000"/>
              </a:spcBef>
              <a:buFont typeface="Arial"/>
              <a:buChar char="•"/>
            </a:pPr>
            <a:r>
              <a:rPr lang="en-GB" sz="2400" dirty="0" smtClean="0">
                <a:solidFill>
                  <a:srgbClr val="18427B"/>
                </a:solidFill>
                <a:latin typeface="Arial" pitchFamily="34" charset="0"/>
                <a:cs typeface="Arial" pitchFamily="34" charset="0"/>
              </a:rPr>
              <a:t>Meets </a:t>
            </a:r>
            <a:r>
              <a:rPr lang="en-GB" sz="2400" dirty="0">
                <a:solidFill>
                  <a:srgbClr val="18427B"/>
                </a:solidFill>
                <a:latin typeface="Arial" pitchFamily="34" charset="0"/>
                <a:cs typeface="Arial" pitchFamily="34" charset="0"/>
              </a:rPr>
              <a:t>the criteria of understandability, relevance, reliability and comparability required of the financial </a:t>
            </a:r>
            <a:r>
              <a:rPr lang="en-GB" sz="2400" dirty="0" smtClean="0">
                <a:solidFill>
                  <a:srgbClr val="18427B"/>
                </a:solidFill>
                <a:latin typeface="Arial" pitchFamily="34" charset="0"/>
                <a:cs typeface="Arial" pitchFamily="34" charset="0"/>
              </a:rPr>
              <a:t>information;</a:t>
            </a:r>
          </a:p>
          <a:p>
            <a:pPr marL="800100" lvl="1" indent="-342900">
              <a:spcBef>
                <a:spcPct val="20000"/>
              </a:spcBef>
              <a:buFont typeface="Arial"/>
              <a:buChar char="•"/>
            </a:pPr>
            <a:r>
              <a:rPr lang="en-GB" sz="2400" dirty="0" smtClean="0">
                <a:solidFill>
                  <a:srgbClr val="18427B"/>
                </a:solidFill>
                <a:latin typeface="Arial" pitchFamily="34" charset="0"/>
                <a:cs typeface="Arial" pitchFamily="34" charset="0"/>
              </a:rPr>
              <a:t>Is </a:t>
            </a:r>
            <a:r>
              <a:rPr lang="en-GB" sz="2400" dirty="0">
                <a:solidFill>
                  <a:srgbClr val="18427B"/>
                </a:solidFill>
                <a:latin typeface="Arial" pitchFamily="34" charset="0"/>
                <a:cs typeface="Arial" pitchFamily="34" charset="0"/>
              </a:rPr>
              <a:t>conducive to the European public </a:t>
            </a:r>
            <a:r>
              <a:rPr lang="en-GB" sz="2400" dirty="0" smtClean="0">
                <a:solidFill>
                  <a:srgbClr val="18427B"/>
                </a:solidFill>
                <a:latin typeface="Arial" pitchFamily="34" charset="0"/>
                <a:cs typeface="Arial" pitchFamily="34" charset="0"/>
              </a:rPr>
              <a:t>good; and</a:t>
            </a:r>
          </a:p>
          <a:p>
            <a:pPr marL="800100" lvl="1" indent="-342900">
              <a:spcBef>
                <a:spcPct val="20000"/>
              </a:spcBef>
              <a:buFont typeface="Arial"/>
              <a:buChar char="•"/>
            </a:pPr>
            <a:r>
              <a:rPr lang="en-GB" sz="2400" dirty="0" smtClean="0">
                <a:solidFill>
                  <a:srgbClr val="18427B"/>
                </a:solidFill>
                <a:latin typeface="Arial" pitchFamily="34" charset="0"/>
                <a:cs typeface="Arial" pitchFamily="34" charset="0"/>
              </a:rPr>
              <a:t>Should be applied as of the date set by the IASB.</a:t>
            </a:r>
          </a:p>
          <a:p>
            <a:pPr lvl="1">
              <a:spcBef>
                <a:spcPct val="20000"/>
              </a:spcBef>
            </a:pPr>
            <a:endParaRPr lang="en-GB" sz="2700" dirty="0" smtClean="0">
              <a:solidFill>
                <a:srgbClr val="18427B"/>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0FFC5ECA-8077-48A0-9ADC-3FF010C32D62}" type="slidenum">
              <a:rPr lang="en-US" smtClean="0"/>
              <a:pPr>
                <a:defRPr/>
              </a:pPr>
              <a:t>9</a:t>
            </a:fld>
            <a:endParaRPr lang="en-US" dirty="0"/>
          </a:p>
        </p:txBody>
      </p:sp>
      <p:sp>
        <p:nvSpPr>
          <p:cNvPr id="2" name="Footer Placeholder 1"/>
          <p:cNvSpPr>
            <a:spLocks noGrp="1"/>
          </p:cNvSpPr>
          <p:nvPr>
            <p:ph type="ftr" sz="quarter" idx="11"/>
          </p:nvPr>
        </p:nvSpPr>
        <p:spPr/>
        <p:txBody>
          <a:bodyPr/>
          <a:lstStyle/>
          <a:p>
            <a:r>
              <a:rPr lang="en-US" smtClean="0"/>
              <a:t>EFRAG - Endorsement advice progress report - ARC meeting 23 March 2015</a:t>
            </a:r>
            <a:endParaRPr lang="en-US" dirty="0" smtClean="0"/>
          </a:p>
        </p:txBody>
      </p:sp>
    </p:spTree>
    <p:extLst>
      <p:ext uri="{BB962C8B-B14F-4D97-AF65-F5344CB8AC3E}">
        <p14:creationId xmlns:p14="http://schemas.microsoft.com/office/powerpoint/2010/main" val="665441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EFRAG_TEMPLATE_200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EFRAG_TEMPLATE_2009</Template>
  <TotalTime>6237</TotalTime>
  <Words>2060</Words>
  <Application>Microsoft Office PowerPoint</Application>
  <PresentationFormat>Prikaz na zaslonu (4:3)</PresentationFormat>
  <Paragraphs>191</Paragraphs>
  <Slides>25</Slides>
  <Notes>15</Notes>
  <HiddenSlides>0</HiddenSlides>
  <MMClips>0</MMClips>
  <ScaleCrop>false</ScaleCrop>
  <HeadingPairs>
    <vt:vector size="4" baseType="variant">
      <vt:variant>
        <vt:lpstr>Tema</vt:lpstr>
      </vt:variant>
      <vt:variant>
        <vt:i4>1</vt:i4>
      </vt:variant>
      <vt:variant>
        <vt:lpstr>Naslovi slajdova</vt:lpstr>
      </vt:variant>
      <vt:variant>
        <vt:i4>25</vt:i4>
      </vt:variant>
    </vt:vector>
  </HeadingPairs>
  <TitlesOfParts>
    <vt:vector size="26" baseType="lpstr">
      <vt:lpstr>EFRAG_TEMPLATE_2009</vt:lpstr>
      <vt:lpstr>PowerPointova prezentacija</vt:lpstr>
      <vt:lpstr>PowerPointova prezentacija</vt:lpstr>
      <vt:lpstr>Time table</vt:lpstr>
      <vt:lpstr>Structure of the endorsement advice</vt:lpstr>
      <vt:lpstr>Is IFRS 9 is conducive to the European public good?</vt:lpstr>
      <vt:lpstr>PowerPointova prezentacija</vt:lpstr>
      <vt:lpstr>Process</vt:lpstr>
      <vt:lpstr>Is IFRS 15 conducive to the European public good?</vt:lpstr>
      <vt:lpstr>Advice</vt:lpstr>
      <vt:lpstr>PowerPointova prezentacija</vt:lpstr>
      <vt:lpstr> Proposed amendments to IAS 27</vt:lpstr>
      <vt:lpstr> EFRAG’s Advice to the European Commission</vt:lpstr>
      <vt:lpstr>PowerPointova prezentacija</vt:lpstr>
      <vt:lpstr> Proposed amendments to IFRS 10 and IAS 28</vt:lpstr>
      <vt:lpstr> How did the IASB address this inconsistency?</vt:lpstr>
      <vt:lpstr> EFRAG’s Advice to the European Commission</vt:lpstr>
      <vt:lpstr>PowerPointova prezentacija</vt:lpstr>
      <vt:lpstr>Annual Improvements to IFRSs 2012-2014 Cycle</vt:lpstr>
      <vt:lpstr>Annual Improvements to IFRSs 2012-2014 Cycle – Summary</vt:lpstr>
      <vt:lpstr>PowerPointova prezentacija</vt:lpstr>
      <vt:lpstr> Amendments to IFRS 10, IFRS 12 and IAS 28</vt:lpstr>
      <vt:lpstr> What do the Amendments clarify?</vt:lpstr>
      <vt:lpstr> Impact of the exemption from presenting consolidated financial statements</vt:lpstr>
      <vt:lpstr>What do the Amendments determine/ clarify (2)?</vt:lpstr>
      <vt:lpstr>PowerPointova prezentacija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Nathalie Saintmard</dc:creator>
  <cp:lastModifiedBy>mfkor</cp:lastModifiedBy>
  <cp:revision>245</cp:revision>
  <cp:lastPrinted>2015-03-16T16:15:57Z</cp:lastPrinted>
  <dcterms:created xsi:type="dcterms:W3CDTF">2013-09-24T12:11:03Z</dcterms:created>
  <dcterms:modified xsi:type="dcterms:W3CDTF">2015-04-27T10:02:51Z</dcterms:modified>
</cp:coreProperties>
</file>